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64" r:id="rId2"/>
    <p:sldId id="265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FC8"/>
    <a:srgbClr val="D8FFFF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85"/>
    <p:restoredTop sz="94631"/>
  </p:normalViewPr>
  <p:slideViewPr>
    <p:cSldViewPr snapToGrid="0" snapToObjects="1">
      <p:cViewPr varScale="1">
        <p:scale>
          <a:sx n="85" d="100"/>
          <a:sy n="85" d="100"/>
        </p:scale>
        <p:origin x="12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C6F2C-0370-BE43-A4A6-8A222BE8EBF1}" type="datetimeFigureOut">
              <a:rPr kumimoji="1" lang="ja-JP" altLang="en-US" smtClean="0"/>
              <a:t>2022/5/26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D93BB-7F85-A74C-91A8-26919AC8B33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155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975378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0576" y="5396753"/>
            <a:ext cx="6858000" cy="5334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2A2C5-C142-C849-92C4-A7D7E8DC4844}" type="datetime1">
              <a:rPr kumimoji="1" lang="ja-JP" altLang="en-US" smtClean="0"/>
              <a:t>2022/5/26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D6A8C-D702-7A43-9401-7D92519C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524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6CF8C-56A6-3845-AE81-8CFD91577FEA}" type="datetime1">
              <a:rPr kumimoji="1" lang="ja-JP" altLang="en-US" smtClean="0"/>
              <a:t>2022/5/26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D6A8C-D702-7A43-9401-7D92519C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5C8C-36F4-9F4E-98FD-A5474A93229A}" type="datetime1">
              <a:rPr kumimoji="1" lang="ja-JP" altLang="en-US" smtClean="0"/>
              <a:t>2022/5/26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D6A8C-D702-7A43-9401-7D92519C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500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D935C-6D45-084C-95E8-7E605CD3B082}" type="datetime1">
              <a:rPr kumimoji="1" lang="ja-JP" altLang="en-US" smtClean="0"/>
              <a:t>2022/5/26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D6A8C-D702-7A43-9401-7D92519C85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5298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75" y="114115"/>
            <a:ext cx="8955743" cy="7554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75" y="968188"/>
            <a:ext cx="8955743" cy="5325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 dirty="0"/>
              <a:t>2 </a:t>
            </a:r>
            <a:r>
              <a:rPr lang="ja-JP" altLang="en-US"/>
              <a:t>レベル
第 </a:t>
            </a:r>
            <a:r>
              <a:rPr lang="en-US" altLang="ja-JP" dirty="0"/>
              <a:t>3 </a:t>
            </a:r>
            <a:r>
              <a:rPr lang="ja-JP" altLang="en-US"/>
              <a:t>レベル
第 </a:t>
            </a:r>
            <a:r>
              <a:rPr lang="en-US" altLang="ja-JP" dirty="0"/>
              <a:t>4 </a:t>
            </a:r>
            <a:r>
              <a:rPr lang="ja-JP" altLang="en-US"/>
              <a:t>レベル
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750" y="64349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CEDBA-540D-2945-8422-6BF0B98A19F6}" type="datetime1">
              <a:rPr kumimoji="1" lang="ja-JP" altLang="en-US" smtClean="0"/>
              <a:t>2022/5/26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37036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3764" y="64349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  <a:latin typeface="MS PGothic" panose="020B0600070205080204" pitchFamily="34" charset="-128"/>
                <a:ea typeface="MS PGothic" panose="020B0600070205080204" pitchFamily="34" charset="-128"/>
              </a:defRPr>
            </a:lvl1pPr>
          </a:lstStyle>
          <a:p>
            <a:fld id="{1F4D6A8C-D702-7A43-9401-7D92519C854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226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B72C01-DF92-6642-9F0A-A1239D2E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レプリカ製作について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5AD7D-E367-7A45-85A6-4503696BF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335" y="992166"/>
            <a:ext cx="8698222" cy="5099135"/>
          </a:xfrm>
        </p:spPr>
        <p:txBody>
          <a:bodyPr>
            <a:normAutofit/>
          </a:bodyPr>
          <a:lstStyle/>
          <a:p>
            <a:r>
              <a:rPr lang="en-US" altLang="ja-JP" sz="2000" dirty="0"/>
              <a:t>JAXA</a:t>
            </a:r>
            <a:r>
              <a:rPr lang="ja-JP" altLang="en-US" sz="2000"/>
              <a:t>宇宙科学研究所の先端工作技術グループで製作</a:t>
            </a:r>
            <a:endParaRPr lang="en-US" altLang="ja-JP" sz="2000" dirty="0"/>
          </a:p>
          <a:p>
            <a:r>
              <a:rPr lang="ja-JP" altLang="ja-JP" sz="2000"/>
              <a:t>レプリカの製造には、</a:t>
            </a:r>
            <a:r>
              <a:rPr lang="en-US" altLang="ja-JP" sz="2000" dirty="0"/>
              <a:t>FDM</a:t>
            </a:r>
            <a:r>
              <a:rPr lang="ja-JP" altLang="ja-JP" sz="2000"/>
              <a:t>方式（熱溶解積層方式）の３</a:t>
            </a:r>
            <a:r>
              <a:rPr lang="en-US" altLang="ja-JP" sz="2000" dirty="0"/>
              <a:t>D</a:t>
            </a:r>
            <a:r>
              <a:rPr lang="ja-JP" altLang="ja-JP" sz="2000"/>
              <a:t>プリンターを使用</a:t>
            </a:r>
          </a:p>
          <a:p>
            <a:r>
              <a:rPr lang="en-US" altLang="ja-JP" sz="2000" dirty="0"/>
              <a:t>FDM</a:t>
            </a:r>
            <a:r>
              <a:rPr lang="ja-JP" altLang="ja-JP" sz="2000"/>
              <a:t>方式は、フィラメントと呼ばれる太さ</a:t>
            </a:r>
            <a:r>
              <a:rPr lang="en-US" altLang="ja-JP" sz="2000" dirty="0"/>
              <a:t>1.75</a:t>
            </a:r>
            <a:r>
              <a:rPr lang="ja-JP" altLang="ja-JP" sz="2000"/>
              <a:t>ｍｍの樹脂材料をヒーターで温められたノズルから押出し造形していく方式。ソフトクリームやモンブランケーキの渦巻き状の部分</a:t>
            </a:r>
            <a:r>
              <a:rPr lang="ja-JP" altLang="en-US" sz="2000"/>
              <a:t>を</a:t>
            </a:r>
            <a:r>
              <a:rPr lang="ja-JP" altLang="ja-JP" sz="2000"/>
              <a:t>作</a:t>
            </a:r>
            <a:r>
              <a:rPr lang="ja-JP" altLang="en-US" sz="2000"/>
              <a:t>るのに</a:t>
            </a:r>
            <a:r>
              <a:rPr lang="ja-JP" altLang="ja-JP" sz="2000"/>
              <a:t>似</a:t>
            </a:r>
            <a:r>
              <a:rPr lang="ja-JP" altLang="en-US" sz="2000"/>
              <a:t>た作り方。</a:t>
            </a:r>
            <a:endParaRPr lang="ja-JP" altLang="ja-JP" sz="2000"/>
          </a:p>
          <a:p>
            <a:r>
              <a:rPr lang="ja-JP" altLang="ja-JP" sz="2000"/>
              <a:t>レプリカの製造工程</a:t>
            </a:r>
            <a:endParaRPr lang="en-US" altLang="ja-JP" sz="2000" dirty="0"/>
          </a:p>
          <a:p>
            <a:pPr marL="311150" indent="0">
              <a:buNone/>
            </a:pPr>
            <a:r>
              <a:rPr lang="en-US" altLang="ja-JP" sz="2000" dirty="0"/>
              <a:t>(1)</a:t>
            </a:r>
            <a:r>
              <a:rPr lang="ja-JP" altLang="en-US" sz="2000"/>
              <a:t> </a:t>
            </a:r>
            <a:r>
              <a:rPr lang="ja-JP" altLang="ja-JP" sz="2000"/>
              <a:t>「はやぶさ２」</a:t>
            </a:r>
            <a:r>
              <a:rPr lang="ja-JP" altLang="en-US" sz="2000"/>
              <a:t>初期</a:t>
            </a:r>
            <a:r>
              <a:rPr lang="ja-JP" altLang="ja-JP" sz="2000"/>
              <a:t>分析チームが作成した</a:t>
            </a:r>
            <a:r>
              <a:rPr lang="ja-JP" altLang="en-US" sz="2000"/>
              <a:t>サンプル</a:t>
            </a:r>
            <a:r>
              <a:rPr lang="ja-JP" altLang="ja-JP" sz="2000"/>
              <a:t>形状データ（座標データ）を３</a:t>
            </a:r>
            <a:r>
              <a:rPr lang="en-US" altLang="ja-JP" sz="2000" dirty="0"/>
              <a:t>D</a:t>
            </a:r>
            <a:r>
              <a:rPr lang="ja-JP" altLang="ja-JP" sz="2000"/>
              <a:t>プリンター専用ソフトに入力。その際に、造形しやすい向きやサイズ変更（縮尺変更）をおこな</a:t>
            </a:r>
            <a:r>
              <a:rPr lang="ja-JP" altLang="en-US" sz="2000"/>
              <a:t>う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311150" indent="0">
              <a:buNone/>
            </a:pPr>
            <a:r>
              <a:rPr lang="en-US" altLang="ja-JP" sz="2000" dirty="0"/>
              <a:t>(2)</a:t>
            </a:r>
            <a:r>
              <a:rPr lang="ja-JP" altLang="en-US" sz="2000"/>
              <a:t> </a:t>
            </a:r>
            <a:r>
              <a:rPr lang="ja-JP" altLang="ja-JP" sz="2000"/>
              <a:t>次に、レプリカが造形中に倒れないようにサポートと呼ばれる支持部分を形状データに組み込</a:t>
            </a:r>
            <a:r>
              <a:rPr lang="ja-JP" altLang="en-US" sz="2000"/>
              <a:t>む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311150" indent="0">
              <a:buNone/>
            </a:pPr>
            <a:r>
              <a:rPr lang="en-US" altLang="ja-JP" sz="2000" dirty="0"/>
              <a:t>(3) </a:t>
            </a:r>
            <a:r>
              <a:rPr lang="ja-JP" altLang="ja-JP" sz="2000"/>
              <a:t>最後に積層ピッチとよばれる解像度を設定し造形を開始。積層ピッチは試料を１層ごとに積層していく高さを決めるもので、今回の造形では、１倍の試料レプリカは１層</a:t>
            </a:r>
            <a:r>
              <a:rPr lang="en-US" altLang="ja-JP" sz="2000" dirty="0"/>
              <a:t>50</a:t>
            </a:r>
            <a:r>
              <a:rPr lang="ja-JP" altLang="ja-JP" sz="2000"/>
              <a:t>μｍ、</a:t>
            </a:r>
            <a:r>
              <a:rPr lang="en-US" altLang="ja-JP" sz="2000" dirty="0"/>
              <a:t>10</a:t>
            </a:r>
            <a:r>
              <a:rPr lang="ja-JP" altLang="ja-JP" sz="2000"/>
              <a:t>倍の試料レプリカは１層</a:t>
            </a:r>
            <a:r>
              <a:rPr lang="en-US" altLang="ja-JP" sz="2000" dirty="0"/>
              <a:t>200</a:t>
            </a:r>
            <a:r>
              <a:rPr lang="ja-JP" altLang="ja-JP" sz="2000"/>
              <a:t>μｍの間隔で積層をおこなってい</a:t>
            </a:r>
            <a:r>
              <a:rPr lang="ja-JP" altLang="en-US" sz="2000"/>
              <a:t>る</a:t>
            </a:r>
            <a:r>
              <a:rPr lang="ja-JP" altLang="ja-JP" sz="2000"/>
              <a:t>。</a:t>
            </a:r>
            <a:endParaRPr kumimoji="1" lang="ja-JP" altLang="en-US" sz="200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D6495B-3255-6343-B767-02342F0CB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D6A8C-D702-7A43-9401-7D92519C854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9868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B72C01-DF92-6642-9F0A-A1239D2E7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レプリカ製作について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5AD7D-E367-7A45-85A6-4503696BFF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5" y="809250"/>
            <a:ext cx="8955743" cy="1470487"/>
          </a:xfrm>
        </p:spPr>
        <p:txBody>
          <a:bodyPr/>
          <a:lstStyle/>
          <a:p>
            <a:r>
              <a:rPr lang="ja-JP" altLang="ja-JP" sz="2000"/>
              <a:t>レプリカの製作時間</a:t>
            </a:r>
            <a:r>
              <a:rPr lang="ja-JP" altLang="en-US" sz="2000"/>
              <a:t>：</a:t>
            </a:r>
            <a:r>
              <a:rPr lang="ja-JP" altLang="ja-JP" sz="2000"/>
              <a:t>１倍で１個</a:t>
            </a:r>
            <a:r>
              <a:rPr lang="en-US" altLang="ja-JP" sz="2000" dirty="0"/>
              <a:t>9</a:t>
            </a:r>
            <a:r>
              <a:rPr lang="ja-JP" altLang="ja-JP" sz="2000"/>
              <a:t>分、</a:t>
            </a:r>
            <a:r>
              <a:rPr lang="en-US" altLang="ja-JP" sz="2000" dirty="0"/>
              <a:t>10</a:t>
            </a:r>
            <a:r>
              <a:rPr lang="ja-JP" altLang="ja-JP" sz="2000"/>
              <a:t>倍は１個</a:t>
            </a:r>
            <a:r>
              <a:rPr lang="en-US" altLang="ja-JP" sz="2000" dirty="0"/>
              <a:t>11</a:t>
            </a:r>
            <a:r>
              <a:rPr lang="ja-JP" altLang="ja-JP" sz="2000"/>
              <a:t>時間程度</a:t>
            </a:r>
          </a:p>
          <a:p>
            <a:pPr marL="0" indent="0">
              <a:buNone/>
            </a:pPr>
            <a:r>
              <a:rPr lang="en-US" altLang="ja-JP" sz="2000" dirty="0"/>
              <a:t>1</a:t>
            </a:r>
            <a:r>
              <a:rPr lang="ja-JP" altLang="ja-JP" sz="2000"/>
              <a:t>倍レプリカは</a:t>
            </a:r>
            <a:r>
              <a:rPr lang="en-US" altLang="ja-JP" sz="2000" dirty="0"/>
              <a:t>16</a:t>
            </a:r>
            <a:r>
              <a:rPr lang="ja-JP" altLang="ja-JP" sz="2000"/>
              <a:t>個並べた形状データで造形をおこなって</a:t>
            </a:r>
            <a:r>
              <a:rPr lang="ja-JP" altLang="en-US" sz="2000"/>
              <a:t>いる</a:t>
            </a:r>
            <a:r>
              <a:rPr lang="ja-JP" altLang="ja-JP" sz="2000"/>
              <a:t>ので</a:t>
            </a:r>
            <a:r>
              <a:rPr lang="en-US" altLang="ja-JP" sz="2000" dirty="0"/>
              <a:t>1</a:t>
            </a:r>
            <a:r>
              <a:rPr lang="ja-JP" altLang="ja-JP" sz="2000"/>
              <a:t>造形が約</a:t>
            </a:r>
            <a:r>
              <a:rPr lang="en-US" altLang="ja-JP" sz="2000" dirty="0"/>
              <a:t>2</a:t>
            </a:r>
            <a:r>
              <a:rPr lang="ja-JP" altLang="ja-JP" sz="2000"/>
              <a:t>時間</a:t>
            </a:r>
            <a:r>
              <a:rPr lang="en-US" altLang="ja-JP" sz="2000" dirty="0"/>
              <a:t>30</a:t>
            </a:r>
            <a:r>
              <a:rPr lang="ja-JP" altLang="ja-JP" sz="2000"/>
              <a:t>分、</a:t>
            </a:r>
            <a:r>
              <a:rPr lang="en-US" altLang="ja-JP" sz="2000" dirty="0"/>
              <a:t>10</a:t>
            </a:r>
            <a:r>
              <a:rPr lang="ja-JP" altLang="ja-JP" sz="2000"/>
              <a:t>倍レプリカは</a:t>
            </a:r>
            <a:r>
              <a:rPr lang="en-US" altLang="ja-JP" sz="2000" dirty="0"/>
              <a:t>4</a:t>
            </a:r>
            <a:r>
              <a:rPr lang="ja-JP" altLang="ja-JP" sz="2000"/>
              <a:t>個並べた状態且つデュアルヘッド３</a:t>
            </a:r>
            <a:r>
              <a:rPr lang="en-US" altLang="ja-JP" sz="2000" dirty="0"/>
              <a:t>D</a:t>
            </a:r>
            <a:r>
              <a:rPr lang="ja-JP" altLang="ja-JP" sz="2000"/>
              <a:t>プリンターで造形してい</a:t>
            </a:r>
            <a:r>
              <a:rPr lang="ja-JP" altLang="en-US" sz="2000"/>
              <a:t>る</a:t>
            </a:r>
            <a:r>
              <a:rPr lang="ja-JP" altLang="ja-JP" sz="2000"/>
              <a:t>ので</a:t>
            </a:r>
            <a:r>
              <a:rPr lang="en-US" altLang="ja-JP" sz="2000" dirty="0"/>
              <a:t>1</a:t>
            </a:r>
            <a:r>
              <a:rPr lang="ja-JP" altLang="ja-JP" sz="2000"/>
              <a:t>造形が約</a:t>
            </a:r>
            <a:r>
              <a:rPr lang="en-US" altLang="ja-JP" sz="2000" dirty="0"/>
              <a:t>22</a:t>
            </a:r>
            <a:r>
              <a:rPr lang="ja-JP" altLang="ja-JP" sz="2000"/>
              <a:t>時間かか</a:t>
            </a:r>
            <a:r>
              <a:rPr lang="ja-JP" altLang="en-US" sz="2000"/>
              <a:t>った</a:t>
            </a:r>
            <a:r>
              <a:rPr lang="ja-JP" altLang="ja-JP"/>
              <a:t>。</a:t>
            </a:r>
          </a:p>
          <a:p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0571171-7F35-984E-B181-F920F7CD3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7" y="2656562"/>
            <a:ext cx="4064000" cy="30480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318A120-5D93-654A-9249-29A6BBDFCC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023" y="2656562"/>
            <a:ext cx="4064000" cy="304800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17C54B6-170B-D44D-8FEE-85500589B51F}"/>
              </a:ext>
            </a:extLst>
          </p:cNvPr>
          <p:cNvSpPr txBox="1"/>
          <p:nvPr/>
        </p:nvSpPr>
        <p:spPr>
          <a:xfrm>
            <a:off x="107575" y="6456376"/>
            <a:ext cx="1350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（</a:t>
            </a:r>
            <a:r>
              <a:rPr kumimoji="1" lang="en-US" altLang="ja-JP" dirty="0">
                <a:latin typeface="MS PGothic" panose="020B0600070205080204" pitchFamily="34" charset="-128"/>
                <a:ea typeface="MS PGothic" panose="020B0600070205080204" pitchFamily="34" charset="-128"/>
              </a:rPr>
              <a:t>©JAXA</a:t>
            </a:r>
            <a:r>
              <a:rPr kumimoji="1"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05640C1-E96A-BE4A-9714-205DE3B873F5}"/>
              </a:ext>
            </a:extLst>
          </p:cNvPr>
          <p:cNvSpPr txBox="1"/>
          <p:nvPr/>
        </p:nvSpPr>
        <p:spPr>
          <a:xfrm>
            <a:off x="873750" y="5712055"/>
            <a:ext cx="324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実物大レプリカ制作のようす</a:t>
            </a:r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6F54DA-C3B4-4A4C-8B2E-B6A6CB0528FF}"/>
              </a:ext>
            </a:extLst>
          </p:cNvPr>
          <p:cNvSpPr txBox="1"/>
          <p:nvPr/>
        </p:nvSpPr>
        <p:spPr>
          <a:xfrm>
            <a:off x="5185776" y="5720406"/>
            <a:ext cx="353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latin typeface="MS PGothic" panose="020B0600070205080204" pitchFamily="34" charset="-128"/>
                <a:ea typeface="MS PGothic" panose="020B0600070205080204" pitchFamily="34" charset="-128"/>
              </a:rPr>
              <a:t>10</a:t>
            </a:r>
            <a:r>
              <a:rPr lang="ja-JP" altLang="en-US">
                <a:latin typeface="MS PGothic" panose="020B0600070205080204" pitchFamily="34" charset="-128"/>
                <a:ea typeface="MS PGothic" panose="020B0600070205080204" pitchFamily="34" charset="-128"/>
              </a:rPr>
              <a:t>倍サイズのレプリカ制作のようす</a:t>
            </a:r>
            <a:endParaRPr kumimoji="1" lang="ja-JP" altLang="en-US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977F54A8-8B07-A547-A97F-E208A69A5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D6A8C-D702-7A43-9401-7D92519C854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82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307</Words>
  <Application>Microsoft Office PowerPoint</Application>
  <PresentationFormat>画面に合わせる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MS PGothic</vt:lpstr>
      <vt:lpstr>游ゴシック</vt:lpstr>
      <vt:lpstr>Arial</vt:lpstr>
      <vt:lpstr>Calibri</vt:lpstr>
      <vt:lpstr>Office テーマ</vt:lpstr>
      <vt:lpstr>レプリカ製作について</vt:lpstr>
      <vt:lpstr>レプリカ製作について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Yoshikawa Makoto</dc:creator>
  <cp:keywords/>
  <dc:description/>
  <cp:lastModifiedBy>シティセールス 親善交流課</cp:lastModifiedBy>
  <cp:revision>15</cp:revision>
  <cp:lastPrinted>2022-05-23T02:16:46Z</cp:lastPrinted>
  <dcterms:created xsi:type="dcterms:W3CDTF">2020-05-13T13:27:16Z</dcterms:created>
  <dcterms:modified xsi:type="dcterms:W3CDTF">2022-05-26T03:16:41Z</dcterms:modified>
  <cp:category/>
</cp:coreProperties>
</file>