
<file path=[Content_Types].xml><?xml version="1.0" encoding="utf-8"?>
<Types xmlns="http://schemas.openxmlformats.org/package/2006/content-types">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4"/>
  </p:notesMasterIdLst>
  <p:sldIdLst>
    <p:sldId id="2010" r:id="rId2"/>
    <p:sldId id="2011" r:id="rId3"/>
  </p:sldIdLst>
  <p:sldSz cx="9144000" cy="6858000" type="screen4x3"/>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5000"/>
    <p:restoredTop sz="94631"/>
  </p:normalViewPr>
  <p:slideViewPr>
    <p:cSldViewPr snapToGrid="0" snapToObjects="1">
      <p:cViewPr varScale="1">
        <p:scale>
          <a:sx n="85" d="100"/>
          <a:sy n="85" d="100"/>
        </p:scale>
        <p:origin x="946" y="58"/>
      </p:cViewPr>
      <p:guideLst/>
    </p:cSldViewPr>
  </p:slideViewPr>
  <p:notesTextViewPr>
    <p:cViewPr>
      <p:scale>
        <a:sx n="1" d="1"/>
        <a:sy n="1" d="1"/>
      </p:scale>
      <p:origin x="0" y="0"/>
    </p:cViewPr>
  </p:notesTextViewPr>
  <p:notesViewPr>
    <p:cSldViewPr snapToGrid="0" snapToObjects="1">
      <p:cViewPr varScale="1">
        <p:scale>
          <a:sx n="128" d="100"/>
          <a:sy n="128" d="100"/>
        </p:scale>
        <p:origin x="3928" y="192"/>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ADC6F2C-0370-BE43-A4A6-8A222BE8EBF1}" type="datetimeFigureOut">
              <a:rPr kumimoji="1" lang="ja-JP" altLang="en-US" smtClean="0"/>
              <a:t>2022/6/6</a:t>
            </a:fld>
            <a:endParaRPr kumimoji="1" lang="ja-JP" altLang="en-US"/>
          </a:p>
        </p:txBody>
      </p:sp>
      <p:sp>
        <p:nvSpPr>
          <p:cNvPr id="4" name="スライド イメージ プレースホルダー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52D93BB-7F85-A74C-91A8-26919AC8B339}" type="slidenum">
              <a:rPr kumimoji="1" lang="ja-JP" altLang="en-US" smtClean="0"/>
              <a:t>‹#›</a:t>
            </a:fld>
            <a:endParaRPr kumimoji="1" lang="ja-JP" altLang="en-US"/>
          </a:p>
        </p:txBody>
      </p:sp>
    </p:spTree>
    <p:extLst>
      <p:ext uri="{BB962C8B-B14F-4D97-AF65-F5344CB8AC3E}">
        <p14:creationId xmlns:p14="http://schemas.microsoft.com/office/powerpoint/2010/main" val="3508155378"/>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975378"/>
          </a:xfrm>
        </p:spPr>
        <p:txBody>
          <a:bodyPr anchor="b">
            <a:normAutofit/>
          </a:bodyPr>
          <a:lstStyle>
            <a:lvl1pPr algn="ctr">
              <a:defRPr sz="4400"/>
            </a:lvl1pPr>
          </a:lstStyle>
          <a:p>
            <a:r>
              <a:rPr lang="ja-JP" altLang="en-US"/>
              <a:t>マスター タイトルの書式設定</a:t>
            </a:r>
            <a:endParaRPr lang="en-US" dirty="0"/>
          </a:p>
        </p:txBody>
      </p:sp>
      <p:sp>
        <p:nvSpPr>
          <p:cNvPr id="3" name="Subtitle 2"/>
          <p:cNvSpPr>
            <a:spLocks noGrp="1"/>
          </p:cNvSpPr>
          <p:nvPr>
            <p:ph type="subTitle" idx="1"/>
          </p:nvPr>
        </p:nvSpPr>
        <p:spPr>
          <a:xfrm>
            <a:off x="1250576" y="5396753"/>
            <a:ext cx="6858000" cy="533400"/>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B902A2C5-C142-C849-92C4-A7D7E8DC4844}" type="datetime1">
              <a:rPr kumimoji="1" lang="ja-JP" altLang="en-US" smtClean="0"/>
              <a:t>2022/6/6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1F4D6A8C-D702-7A43-9401-7D92519C8545}" type="slidenum">
              <a:rPr kumimoji="1" lang="ja-JP" altLang="en-US" smtClean="0"/>
              <a:t>‹#›</a:t>
            </a:fld>
            <a:endParaRPr kumimoji="1" lang="ja-JP" altLang="en-US"/>
          </a:p>
        </p:txBody>
      </p:sp>
    </p:spTree>
    <p:extLst>
      <p:ext uri="{BB962C8B-B14F-4D97-AF65-F5344CB8AC3E}">
        <p14:creationId xmlns:p14="http://schemas.microsoft.com/office/powerpoint/2010/main" val="278524327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
第 </a:t>
            </a:r>
            <a:r>
              <a:rPr lang="en-US" altLang="ja-JP"/>
              <a:t>2 </a:t>
            </a:r>
            <a:r>
              <a:rPr lang="ja-JP" altLang="en-US"/>
              <a:t>レベル
第 </a:t>
            </a:r>
            <a:r>
              <a:rPr lang="en-US" altLang="ja-JP"/>
              <a:t>3 </a:t>
            </a:r>
            <a:r>
              <a:rPr lang="ja-JP" altLang="en-US"/>
              <a:t>レベル
第 </a:t>
            </a:r>
            <a:r>
              <a:rPr lang="en-US" altLang="ja-JP"/>
              <a:t>4 </a:t>
            </a:r>
            <a:r>
              <a:rPr lang="ja-JP" altLang="en-US"/>
              <a:t>レベル
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67B6CF8C-56A6-3845-AE81-8CFD91577FEA}" type="datetime1">
              <a:rPr kumimoji="1" lang="ja-JP" altLang="en-US" smtClean="0"/>
              <a:t>2022/6/6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1F4D6A8C-D702-7A43-9401-7D92519C8545}" type="slidenum">
              <a:rPr kumimoji="1" lang="ja-JP" altLang="en-US" smtClean="0"/>
              <a:t>‹#›</a:t>
            </a:fld>
            <a:endParaRPr kumimoji="1" lang="ja-JP" altLang="en-US"/>
          </a:p>
        </p:txBody>
      </p:sp>
    </p:spTree>
    <p:extLst>
      <p:ext uri="{BB962C8B-B14F-4D97-AF65-F5344CB8AC3E}">
        <p14:creationId xmlns:p14="http://schemas.microsoft.com/office/powerpoint/2010/main" val="10674206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C7455C8C-36F4-9F4E-98FD-A5474A93229A}" type="datetime1">
              <a:rPr kumimoji="1" lang="ja-JP" altLang="en-US" smtClean="0"/>
              <a:t>2022/6/6</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1F4D6A8C-D702-7A43-9401-7D92519C8545}" type="slidenum">
              <a:rPr kumimoji="1" lang="ja-JP" altLang="en-US" smtClean="0"/>
              <a:t>‹#›</a:t>
            </a:fld>
            <a:endParaRPr kumimoji="1" lang="ja-JP" altLang="en-US"/>
          </a:p>
        </p:txBody>
      </p:sp>
    </p:spTree>
    <p:extLst>
      <p:ext uri="{BB962C8B-B14F-4D97-AF65-F5344CB8AC3E}">
        <p14:creationId xmlns:p14="http://schemas.microsoft.com/office/powerpoint/2010/main" val="247500178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34D935C-6D45-084C-95E8-7E605CD3B082}" type="datetime1">
              <a:rPr kumimoji="1" lang="ja-JP" altLang="en-US" smtClean="0"/>
              <a:t>2022/6/6</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1F4D6A8C-D702-7A43-9401-7D92519C8545}" type="slidenum">
              <a:rPr kumimoji="1" lang="ja-JP" altLang="en-US" smtClean="0"/>
              <a:t>‹#›</a:t>
            </a:fld>
            <a:endParaRPr kumimoji="1" lang="ja-JP" altLang="en-US"/>
          </a:p>
        </p:txBody>
      </p:sp>
    </p:spTree>
    <p:extLst>
      <p:ext uri="{BB962C8B-B14F-4D97-AF65-F5344CB8AC3E}">
        <p14:creationId xmlns:p14="http://schemas.microsoft.com/office/powerpoint/2010/main" val="2135298554"/>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7575" y="114115"/>
            <a:ext cx="8955743" cy="755462"/>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107575" y="968188"/>
            <a:ext cx="8955743" cy="5325036"/>
          </a:xfrm>
          <a:prstGeom prst="rect">
            <a:avLst/>
          </a:prstGeom>
        </p:spPr>
        <p:txBody>
          <a:bodyPr vert="horz" lIns="91440" tIns="45720" rIns="91440" bIns="45720" rtlCol="0">
            <a:normAutofit/>
          </a:bodyPr>
          <a:lstStyle/>
          <a:p>
            <a:pPr lvl="0"/>
            <a:r>
              <a:rPr lang="ja-JP" altLang="en-US"/>
              <a:t>マスター テキストの書式設定
第 </a:t>
            </a:r>
            <a:r>
              <a:rPr lang="en-US" altLang="ja-JP" dirty="0"/>
              <a:t>2 </a:t>
            </a:r>
            <a:r>
              <a:rPr lang="ja-JP" altLang="en-US"/>
              <a:t>レベル
第 </a:t>
            </a:r>
            <a:r>
              <a:rPr lang="en-US" altLang="ja-JP" dirty="0"/>
              <a:t>3 </a:t>
            </a:r>
            <a:r>
              <a:rPr lang="ja-JP" altLang="en-US"/>
              <a:t>レベル
第 </a:t>
            </a:r>
            <a:r>
              <a:rPr lang="en-US" altLang="ja-JP" dirty="0"/>
              <a:t>4 </a:t>
            </a:r>
            <a:r>
              <a:rPr lang="ja-JP" altLang="en-US"/>
              <a:t>レベル
第 </a:t>
            </a:r>
            <a:r>
              <a:rPr lang="en-US" altLang="ja-JP" dirty="0"/>
              <a:t>5 </a:t>
            </a:r>
            <a:r>
              <a:rPr lang="ja-JP" altLang="en-US"/>
              <a:t>レベル</a:t>
            </a:r>
            <a:endParaRPr lang="en-US" dirty="0"/>
          </a:p>
        </p:txBody>
      </p:sp>
      <p:sp>
        <p:nvSpPr>
          <p:cNvPr id="4" name="Date Placeholder 3"/>
          <p:cNvSpPr>
            <a:spLocks noGrp="1"/>
          </p:cNvSpPr>
          <p:nvPr>
            <p:ph type="dt" sz="half" idx="2"/>
          </p:nvPr>
        </p:nvSpPr>
        <p:spPr>
          <a:xfrm>
            <a:off x="62750" y="643498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1ACEDBA-540D-2945-8422-6BF0B98A19F6}" type="datetime1">
              <a:rPr kumimoji="1" lang="ja-JP" altLang="en-US" smtClean="0"/>
              <a:t>2022/6/6</a:t>
            </a:fld>
            <a:endParaRPr kumimoji="1" lang="ja-JP" altLang="en-US"/>
          </a:p>
        </p:txBody>
      </p:sp>
      <p:sp>
        <p:nvSpPr>
          <p:cNvPr id="5" name="Footer Placeholder 4"/>
          <p:cNvSpPr>
            <a:spLocks noGrp="1"/>
          </p:cNvSpPr>
          <p:nvPr>
            <p:ph type="ftr" sz="quarter" idx="3"/>
          </p:nvPr>
        </p:nvSpPr>
        <p:spPr>
          <a:xfrm>
            <a:off x="3028950" y="6437036"/>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7013764" y="6434980"/>
            <a:ext cx="2057400" cy="365125"/>
          </a:xfrm>
          <a:prstGeom prst="rect">
            <a:avLst/>
          </a:prstGeom>
        </p:spPr>
        <p:txBody>
          <a:bodyPr vert="horz" lIns="91440" tIns="45720" rIns="91440" bIns="45720" rtlCol="0" anchor="ctr"/>
          <a:lstStyle>
            <a:lvl1pPr algn="r">
              <a:defRPr sz="1600">
                <a:solidFill>
                  <a:schemeClr val="tx1">
                    <a:tint val="75000"/>
                  </a:schemeClr>
                </a:solidFill>
                <a:latin typeface="MS PGothic" panose="020B0600070205080204" pitchFamily="34" charset="-128"/>
                <a:ea typeface="MS PGothic" panose="020B0600070205080204" pitchFamily="34" charset="-128"/>
              </a:defRPr>
            </a:lvl1pPr>
          </a:lstStyle>
          <a:p>
            <a:fld id="{1F4D6A8C-D702-7A43-9401-7D92519C8545}" type="slidenum">
              <a:rPr lang="ja-JP" altLang="en-US" smtClean="0"/>
              <a:pPr/>
              <a:t>‹#›</a:t>
            </a:fld>
            <a:endParaRPr lang="ja-JP" altLang="en-US"/>
          </a:p>
        </p:txBody>
      </p:sp>
    </p:spTree>
    <p:extLst>
      <p:ext uri="{BB962C8B-B14F-4D97-AF65-F5344CB8AC3E}">
        <p14:creationId xmlns:p14="http://schemas.microsoft.com/office/powerpoint/2010/main" val="287226841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6" r:id="rId3"/>
    <p:sldLayoutId id="2147483667" r:id="rId4"/>
  </p:sldLayoutIdLst>
  <p:hf hdr="0" ftr="0" dt="0"/>
  <p:txStyles>
    <p:titleStyle>
      <a:lvl1pPr algn="ctr" defTabSz="914400" rtl="0" eaLnBrk="1" latinLnBrk="0" hangingPunct="1">
        <a:lnSpc>
          <a:spcPct val="90000"/>
        </a:lnSpc>
        <a:spcBef>
          <a:spcPct val="0"/>
        </a:spcBef>
        <a:buNone/>
        <a:defRPr kumimoji="1" sz="3600" kern="1200">
          <a:solidFill>
            <a:schemeClr val="tx1"/>
          </a:solidFill>
          <a:latin typeface="MS PGothic" panose="020B0600070205080204" pitchFamily="34" charset="-128"/>
          <a:ea typeface="MS PGothic" panose="020B0600070205080204" pitchFamily="34" charset="-128"/>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400" kern="1200">
          <a:solidFill>
            <a:schemeClr val="tx1"/>
          </a:solidFill>
          <a:latin typeface="MS PGothic" panose="020B0600070205080204" pitchFamily="34" charset="-128"/>
          <a:ea typeface="MS PGothic" panose="020B0600070205080204" pitchFamily="34" charset="-128"/>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14B72C01-DF92-6642-9F0A-A1239D2E78FA}"/>
              </a:ext>
            </a:extLst>
          </p:cNvPr>
          <p:cNvSpPr>
            <a:spLocks noGrp="1"/>
          </p:cNvSpPr>
          <p:nvPr>
            <p:ph type="title"/>
          </p:nvPr>
        </p:nvSpPr>
        <p:spPr/>
        <p:txBody>
          <a:bodyPr/>
          <a:lstStyle/>
          <a:p>
            <a:r>
              <a:rPr kumimoji="1" lang="en-GB" altLang="ja-JP" b="1" dirty="0">
                <a:latin typeface="Times New Roman" panose="02020603050405020304" pitchFamily="18" charset="0"/>
                <a:cs typeface="Times New Roman" panose="02020603050405020304" pitchFamily="18" charset="0"/>
              </a:rPr>
              <a:t>Replica production</a:t>
            </a:r>
            <a:endParaRPr kumimoji="1" lang="ja-JP" altLang="en-US" b="1">
              <a:latin typeface="Times New Roman" panose="02020603050405020304" pitchFamily="18" charset="0"/>
              <a:cs typeface="Times New Roman" panose="02020603050405020304" pitchFamily="18" charset="0"/>
            </a:endParaRPr>
          </a:p>
        </p:txBody>
      </p:sp>
      <p:sp>
        <p:nvSpPr>
          <p:cNvPr id="3" name="コンテンツ プレースホルダー 2">
            <a:extLst>
              <a:ext uri="{FF2B5EF4-FFF2-40B4-BE49-F238E27FC236}">
                <a16:creationId xmlns:a16="http://schemas.microsoft.com/office/drawing/2014/main" id="{16D5AD7D-E367-7A45-85A6-4503696BFFEE}"/>
              </a:ext>
            </a:extLst>
          </p:cNvPr>
          <p:cNvSpPr>
            <a:spLocks noGrp="1"/>
          </p:cNvSpPr>
          <p:nvPr>
            <p:ph idx="1"/>
          </p:nvPr>
        </p:nvSpPr>
        <p:spPr>
          <a:xfrm>
            <a:off x="236335" y="992166"/>
            <a:ext cx="8698222" cy="5099135"/>
          </a:xfrm>
        </p:spPr>
        <p:txBody>
          <a:bodyPr>
            <a:normAutofit fontScale="92500" lnSpcReduction="10000"/>
          </a:bodyPr>
          <a:lstStyle/>
          <a:p>
            <a:r>
              <a:rPr lang="en-US" altLang="ja-JP" sz="2000" dirty="0">
                <a:latin typeface="Times New Roman" panose="02020603050405020304" pitchFamily="18" charset="0"/>
                <a:cs typeface="Times New Roman" panose="02020603050405020304" pitchFamily="18" charset="0"/>
              </a:rPr>
              <a:t>Manufactured by the Advanced Manufacturing Technology Group at JAXA’s Institute of Space and Astronautical Science (ISAS)</a:t>
            </a:r>
          </a:p>
          <a:p>
            <a:r>
              <a:rPr lang="en-GB" altLang="ja-JP" sz="2000" dirty="0">
                <a:latin typeface="Times New Roman" panose="02020603050405020304" pitchFamily="18" charset="0"/>
                <a:cs typeface="Times New Roman" panose="02020603050405020304" pitchFamily="18" charset="0"/>
              </a:rPr>
              <a:t>FDM (Fused Deposition Modelling) 3D printers are used to manufacture the replica grains. </a:t>
            </a:r>
            <a:endParaRPr lang="ja-JP" altLang="ja-JP" sz="2000">
              <a:latin typeface="Times New Roman" panose="02020603050405020304" pitchFamily="18" charset="0"/>
              <a:cs typeface="Times New Roman" panose="02020603050405020304" pitchFamily="18" charset="0"/>
            </a:endParaRPr>
          </a:p>
          <a:p>
            <a:r>
              <a:rPr lang="en-US" altLang="ja-JP" sz="2000" dirty="0">
                <a:latin typeface="Times New Roman" panose="02020603050405020304" pitchFamily="18" charset="0"/>
                <a:cs typeface="Times New Roman" panose="02020603050405020304" pitchFamily="18" charset="0"/>
              </a:rPr>
              <a:t>The FDM method extrudes a filament of resin material with a thickness of 1.75mm through a heated nozzle. </a:t>
            </a:r>
            <a:r>
              <a:rPr lang="en-GB" altLang="ja-JP" sz="2000" dirty="0">
                <a:latin typeface="Times New Roman" panose="02020603050405020304" pitchFamily="18" charset="0"/>
                <a:cs typeface="Times New Roman" panose="02020603050405020304" pitchFamily="18" charset="0"/>
              </a:rPr>
              <a:t>The</a:t>
            </a:r>
            <a:r>
              <a:rPr lang="en-US" altLang="ja-JP" sz="2000" dirty="0">
                <a:latin typeface="Times New Roman" panose="02020603050405020304" pitchFamily="18" charset="0"/>
                <a:cs typeface="Times New Roman" panose="02020603050405020304" pitchFamily="18" charset="0"/>
              </a:rPr>
              <a:t> </a:t>
            </a:r>
            <a:r>
              <a:rPr lang="en-GB" altLang="ja-JP" sz="2000" dirty="0">
                <a:latin typeface="Times New Roman" panose="02020603050405020304" pitchFamily="18" charset="0"/>
                <a:cs typeface="Times New Roman" panose="02020603050405020304" pitchFamily="18" charset="0"/>
              </a:rPr>
              <a:t>technique</a:t>
            </a:r>
            <a:r>
              <a:rPr lang="en-US" altLang="ja-JP" sz="2000" dirty="0">
                <a:latin typeface="Times New Roman" panose="02020603050405020304" pitchFamily="18" charset="0"/>
                <a:cs typeface="Times New Roman" panose="02020603050405020304" pitchFamily="18" charset="0"/>
              </a:rPr>
              <a:t> </a:t>
            </a:r>
            <a:r>
              <a:rPr lang="en-GB" altLang="ja-JP" sz="2000" dirty="0">
                <a:latin typeface="Times New Roman" panose="02020603050405020304" pitchFamily="18" charset="0"/>
                <a:cs typeface="Times New Roman" panose="02020603050405020304" pitchFamily="18" charset="0"/>
              </a:rPr>
              <a:t>resembles</a:t>
            </a:r>
            <a:r>
              <a:rPr lang="en-US" altLang="ja-JP" sz="2000" dirty="0">
                <a:latin typeface="Times New Roman" panose="02020603050405020304" pitchFamily="18" charset="0"/>
                <a:cs typeface="Times New Roman" panose="02020603050405020304" pitchFamily="18" charset="0"/>
              </a:rPr>
              <a:t> swirling a portion of soft serve ice cream or a Mont Blanc cake.</a:t>
            </a:r>
            <a:endParaRPr lang="ja-JP" altLang="ja-JP" sz="2000">
              <a:latin typeface="Times New Roman" panose="02020603050405020304" pitchFamily="18" charset="0"/>
              <a:cs typeface="Times New Roman" panose="02020603050405020304" pitchFamily="18" charset="0"/>
            </a:endParaRPr>
          </a:p>
          <a:p>
            <a:r>
              <a:rPr lang="en-GB" altLang="ja-JP" sz="2000" dirty="0">
                <a:latin typeface="Times New Roman" panose="02020603050405020304" pitchFamily="18" charset="0"/>
                <a:cs typeface="Times New Roman" panose="02020603050405020304" pitchFamily="18" charset="0"/>
              </a:rPr>
              <a:t>Replica Manufacturing Process</a:t>
            </a:r>
            <a:endParaRPr lang="en-US" altLang="ja-JP" sz="2000" dirty="0">
              <a:latin typeface="Times New Roman" panose="02020603050405020304" pitchFamily="18" charset="0"/>
              <a:cs typeface="Times New Roman" panose="02020603050405020304" pitchFamily="18" charset="0"/>
            </a:endParaRPr>
          </a:p>
          <a:p>
            <a:pPr marL="311150" indent="0">
              <a:buNone/>
            </a:pPr>
            <a:r>
              <a:rPr lang="en-US" altLang="ja-JP" sz="2000" dirty="0">
                <a:latin typeface="Times New Roman" panose="02020603050405020304" pitchFamily="18" charset="0"/>
                <a:cs typeface="Times New Roman" panose="02020603050405020304" pitchFamily="18" charset="0"/>
              </a:rPr>
              <a:t>(1)</a:t>
            </a:r>
            <a:r>
              <a:rPr lang="ja-JP" altLang="en-US" sz="2000">
                <a:latin typeface="Times New Roman" panose="02020603050405020304" pitchFamily="18" charset="0"/>
                <a:cs typeface="Times New Roman" panose="02020603050405020304" pitchFamily="18" charset="0"/>
              </a:rPr>
              <a:t> </a:t>
            </a:r>
            <a:r>
              <a:rPr lang="en-GB" altLang="ja-JP" sz="2000" dirty="0">
                <a:latin typeface="Times New Roman" panose="02020603050405020304" pitchFamily="18" charset="0"/>
                <a:cs typeface="Times New Roman" panose="02020603050405020304" pitchFamily="18" charset="0"/>
              </a:rPr>
              <a:t>The sample grain shape data created by the Hayabusa2 initial analysis team is passed to the dedicated 3D printer software. At this stage, the orientation and size (scale) can be adjusted for easier modelling. </a:t>
            </a:r>
            <a:endParaRPr lang="en-US" altLang="ja-JP" sz="2000" dirty="0">
              <a:latin typeface="Times New Roman" panose="02020603050405020304" pitchFamily="18" charset="0"/>
              <a:cs typeface="Times New Roman" panose="02020603050405020304" pitchFamily="18" charset="0"/>
            </a:endParaRPr>
          </a:p>
          <a:p>
            <a:pPr marL="311150" indent="0">
              <a:buNone/>
            </a:pPr>
            <a:r>
              <a:rPr lang="en-US" altLang="ja-JP" sz="2000" dirty="0">
                <a:latin typeface="Times New Roman" panose="02020603050405020304" pitchFamily="18" charset="0"/>
                <a:cs typeface="Times New Roman" panose="02020603050405020304" pitchFamily="18" charset="0"/>
              </a:rPr>
              <a:t>(2)</a:t>
            </a:r>
            <a:r>
              <a:rPr lang="ja-JP" altLang="en-US" sz="2000">
                <a:latin typeface="Times New Roman" panose="02020603050405020304" pitchFamily="18" charset="0"/>
                <a:cs typeface="Times New Roman" panose="02020603050405020304" pitchFamily="18" charset="0"/>
              </a:rPr>
              <a:t> </a:t>
            </a:r>
            <a:r>
              <a:rPr lang="en-GB" altLang="ja-JP" sz="2000" dirty="0">
                <a:latin typeface="Times New Roman" panose="02020603050405020304" pitchFamily="18" charset="0"/>
                <a:cs typeface="Times New Roman" panose="02020603050405020304" pitchFamily="18" charset="0"/>
              </a:rPr>
              <a:t>Next, a structural part referred to as a support is incorporated into the shape data so that the replica grain does not collapse during modelling.</a:t>
            </a:r>
            <a:endParaRPr lang="en-US" altLang="ja-JP" sz="2000" dirty="0">
              <a:latin typeface="Times New Roman" panose="02020603050405020304" pitchFamily="18" charset="0"/>
              <a:cs typeface="Times New Roman" panose="02020603050405020304" pitchFamily="18" charset="0"/>
            </a:endParaRPr>
          </a:p>
          <a:p>
            <a:pPr marL="311150" indent="0">
              <a:buNone/>
            </a:pPr>
            <a:r>
              <a:rPr lang="en-US" altLang="ja-JP" sz="2000" dirty="0">
                <a:latin typeface="Times New Roman" panose="02020603050405020304" pitchFamily="18" charset="0"/>
                <a:cs typeface="Times New Roman" panose="02020603050405020304" pitchFamily="18" charset="0"/>
              </a:rPr>
              <a:t>(3) Finally, the resolution, called the stacking pitch, is set and the modelling begins. The stacking pitch determines the height of each layer that forms the replica grain. In this modelling, 1:1 replica grains have layers stacked at intervals of 50</a:t>
            </a:r>
            <a:r>
              <a:rPr lang="ja-JP" altLang="ja-JP" sz="2000">
                <a:latin typeface="Times New Roman" panose="02020603050405020304" pitchFamily="18" charset="0"/>
                <a:cs typeface="Times New Roman" panose="02020603050405020304" pitchFamily="18" charset="0"/>
              </a:rPr>
              <a:t> μｍ</a:t>
            </a:r>
            <a:r>
              <a:rPr lang="en-GB" altLang="ja-JP" sz="2000" dirty="0">
                <a:latin typeface="Times New Roman" panose="02020603050405020304" pitchFamily="18" charset="0"/>
                <a:cs typeface="Times New Roman" panose="02020603050405020304" pitchFamily="18" charset="0"/>
              </a:rPr>
              <a:t>, while the 10 x replica grain has layers at intervals of 200</a:t>
            </a:r>
            <a:r>
              <a:rPr lang="ja-JP" altLang="ja-JP" sz="2000">
                <a:latin typeface="Times New Roman" panose="02020603050405020304" pitchFamily="18" charset="0"/>
                <a:cs typeface="Times New Roman" panose="02020603050405020304" pitchFamily="18" charset="0"/>
              </a:rPr>
              <a:t> μｍ</a:t>
            </a:r>
            <a:r>
              <a:rPr lang="en-GB" altLang="ja-JP" sz="2000" dirty="0">
                <a:latin typeface="Times New Roman" panose="02020603050405020304" pitchFamily="18" charset="0"/>
                <a:cs typeface="Times New Roman" panose="02020603050405020304" pitchFamily="18" charset="0"/>
              </a:rPr>
              <a:t>. </a:t>
            </a:r>
          </a:p>
        </p:txBody>
      </p:sp>
      <p:sp>
        <p:nvSpPr>
          <p:cNvPr id="4" name="スライド番号プレースホルダー 3">
            <a:extLst>
              <a:ext uri="{FF2B5EF4-FFF2-40B4-BE49-F238E27FC236}">
                <a16:creationId xmlns:a16="http://schemas.microsoft.com/office/drawing/2014/main" id="{CFD6495B-3255-6343-B767-02342F0CB388}"/>
              </a:ext>
            </a:extLst>
          </p:cNvPr>
          <p:cNvSpPr>
            <a:spLocks noGrp="1"/>
          </p:cNvSpPr>
          <p:nvPr>
            <p:ph type="sldNum" sz="quarter" idx="12"/>
          </p:nvPr>
        </p:nvSpPr>
        <p:spPr/>
        <p:txBody>
          <a:bodyPr/>
          <a:lstStyle/>
          <a:p>
            <a:fld id="{1F4D6A8C-D702-7A43-9401-7D92519C8545}" type="slidenum">
              <a:rPr kumimoji="1" lang="ja-JP" altLang="en-US" smtClean="0"/>
              <a:t>1</a:t>
            </a:fld>
            <a:endParaRPr kumimoji="1" lang="ja-JP" altLang="en-US"/>
          </a:p>
        </p:txBody>
      </p:sp>
    </p:spTree>
    <p:extLst>
      <p:ext uri="{BB962C8B-B14F-4D97-AF65-F5344CB8AC3E}">
        <p14:creationId xmlns:p14="http://schemas.microsoft.com/office/powerpoint/2010/main" val="141106780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14B72C01-DF92-6642-9F0A-A1239D2E78FA}"/>
              </a:ext>
            </a:extLst>
          </p:cNvPr>
          <p:cNvSpPr>
            <a:spLocks noGrp="1"/>
          </p:cNvSpPr>
          <p:nvPr>
            <p:ph type="title"/>
          </p:nvPr>
        </p:nvSpPr>
        <p:spPr/>
        <p:txBody>
          <a:bodyPr/>
          <a:lstStyle/>
          <a:p>
            <a:r>
              <a:rPr lang="en-GB" altLang="ja-JP" b="1" dirty="0">
                <a:latin typeface="Times New Roman" panose="02020603050405020304" pitchFamily="18" charset="0"/>
                <a:cs typeface="Times New Roman" panose="02020603050405020304" pitchFamily="18" charset="0"/>
              </a:rPr>
              <a:t>Replica production</a:t>
            </a:r>
            <a:endParaRPr kumimoji="1" lang="ja-JP" altLang="en-US" b="1"/>
          </a:p>
        </p:txBody>
      </p:sp>
      <p:sp>
        <p:nvSpPr>
          <p:cNvPr id="3" name="コンテンツ プレースホルダー 2">
            <a:extLst>
              <a:ext uri="{FF2B5EF4-FFF2-40B4-BE49-F238E27FC236}">
                <a16:creationId xmlns:a16="http://schemas.microsoft.com/office/drawing/2014/main" id="{16D5AD7D-E367-7A45-85A6-4503696BFFEE}"/>
              </a:ext>
            </a:extLst>
          </p:cNvPr>
          <p:cNvSpPr>
            <a:spLocks noGrp="1"/>
          </p:cNvSpPr>
          <p:nvPr>
            <p:ph idx="1"/>
          </p:nvPr>
        </p:nvSpPr>
        <p:spPr>
          <a:xfrm>
            <a:off x="115421" y="886147"/>
            <a:ext cx="8955743" cy="1470487"/>
          </a:xfrm>
        </p:spPr>
        <p:txBody>
          <a:bodyPr>
            <a:normAutofit fontScale="92500" lnSpcReduction="10000"/>
          </a:bodyPr>
          <a:lstStyle/>
          <a:p>
            <a:r>
              <a:rPr lang="en-GB" altLang="ja-JP" sz="2000" dirty="0">
                <a:latin typeface="Times New Roman" panose="02020603050405020304" pitchFamily="18" charset="0"/>
                <a:cs typeface="Times New Roman" panose="02020603050405020304" pitchFamily="18" charset="0"/>
              </a:rPr>
              <a:t>Replica grain production time: About 9 minutes per piece for a 1:1 replica, about 11 hours per piece for a 10 x scale replica.</a:t>
            </a:r>
            <a:endParaRPr lang="ja-JP" altLang="ja-JP" sz="2000">
              <a:latin typeface="Times New Roman" panose="02020603050405020304" pitchFamily="18" charset="0"/>
              <a:cs typeface="Times New Roman" panose="02020603050405020304" pitchFamily="18" charset="0"/>
            </a:endParaRPr>
          </a:p>
          <a:p>
            <a:pPr marL="0" indent="0">
              <a:buNone/>
            </a:pPr>
            <a:r>
              <a:rPr lang="en-GB" altLang="ja-JP" sz="2000" dirty="0">
                <a:latin typeface="Times New Roman" panose="02020603050405020304" pitchFamily="18" charset="0"/>
                <a:cs typeface="Times New Roman" panose="02020603050405020304" pitchFamily="18" charset="0"/>
              </a:rPr>
              <a:t>Since the 1:1 replica grains are created with the shape data of 16 pieces arranged in rows, 1 modelling production took about 2 hours and 30 minutes. The 10 x replica grain is modelled with 4 pieces together, and took about 22 hours per modelling production.</a:t>
            </a:r>
            <a:endParaRPr lang="ja-JP" altLang="ja-JP">
              <a:latin typeface="Times New Roman" panose="02020603050405020304" pitchFamily="18" charset="0"/>
              <a:cs typeface="Times New Roman" panose="02020603050405020304" pitchFamily="18" charset="0"/>
            </a:endParaRPr>
          </a:p>
          <a:p>
            <a:endParaRPr kumimoji="1" lang="ja-JP" altLang="en-US">
              <a:latin typeface="Times New Roman" panose="02020603050405020304" pitchFamily="18" charset="0"/>
              <a:cs typeface="Times New Roman" panose="02020603050405020304" pitchFamily="18" charset="0"/>
            </a:endParaRPr>
          </a:p>
        </p:txBody>
      </p:sp>
      <p:pic>
        <p:nvPicPr>
          <p:cNvPr id="5" name="図 4">
            <a:extLst>
              <a:ext uri="{FF2B5EF4-FFF2-40B4-BE49-F238E27FC236}">
                <a16:creationId xmlns:a16="http://schemas.microsoft.com/office/drawing/2014/main" id="{F0571171-7F35-984E-B181-F920F7CD38C0}"/>
              </a:ext>
            </a:extLst>
          </p:cNvPr>
          <p:cNvPicPr>
            <a:picLocks noChangeAspect="1"/>
          </p:cNvPicPr>
          <p:nvPr/>
        </p:nvPicPr>
        <p:blipFill>
          <a:blip r:embed="rId2"/>
          <a:stretch>
            <a:fillRect/>
          </a:stretch>
        </p:blipFill>
        <p:spPr>
          <a:xfrm>
            <a:off x="295977" y="2656562"/>
            <a:ext cx="4064000" cy="3048000"/>
          </a:xfrm>
          <a:prstGeom prst="rect">
            <a:avLst/>
          </a:prstGeom>
        </p:spPr>
      </p:pic>
      <p:pic>
        <p:nvPicPr>
          <p:cNvPr id="7" name="図 6">
            <a:extLst>
              <a:ext uri="{FF2B5EF4-FFF2-40B4-BE49-F238E27FC236}">
                <a16:creationId xmlns:a16="http://schemas.microsoft.com/office/drawing/2014/main" id="{7318A120-5D93-654A-9249-29A6BBDFCC2F}"/>
              </a:ext>
            </a:extLst>
          </p:cNvPr>
          <p:cNvPicPr>
            <a:picLocks noChangeAspect="1"/>
          </p:cNvPicPr>
          <p:nvPr/>
        </p:nvPicPr>
        <p:blipFill>
          <a:blip r:embed="rId3"/>
          <a:stretch>
            <a:fillRect/>
          </a:stretch>
        </p:blipFill>
        <p:spPr>
          <a:xfrm>
            <a:off x="4784023" y="2656562"/>
            <a:ext cx="4064000" cy="3048000"/>
          </a:xfrm>
          <a:prstGeom prst="rect">
            <a:avLst/>
          </a:prstGeom>
        </p:spPr>
      </p:pic>
      <p:sp>
        <p:nvSpPr>
          <p:cNvPr id="8" name="テキスト ボックス 7">
            <a:extLst>
              <a:ext uri="{FF2B5EF4-FFF2-40B4-BE49-F238E27FC236}">
                <a16:creationId xmlns:a16="http://schemas.microsoft.com/office/drawing/2014/main" id="{F17C54B6-170B-D44D-8FEE-85500589B51F}"/>
              </a:ext>
            </a:extLst>
          </p:cNvPr>
          <p:cNvSpPr txBox="1"/>
          <p:nvPr/>
        </p:nvSpPr>
        <p:spPr>
          <a:xfrm>
            <a:off x="107575" y="6456376"/>
            <a:ext cx="1350579" cy="369332"/>
          </a:xfrm>
          <a:prstGeom prst="rect">
            <a:avLst/>
          </a:prstGeom>
          <a:noFill/>
        </p:spPr>
        <p:txBody>
          <a:bodyPr wrap="square">
            <a:spAutoFit/>
          </a:bodyPr>
          <a:lstStyle/>
          <a:p>
            <a:r>
              <a:rPr kumimoji="1" lang="ja-JP" altLang="en-US">
                <a:latin typeface="MS PGothic" panose="020B0600070205080204" pitchFamily="34" charset="-128"/>
                <a:ea typeface="MS PGothic" panose="020B0600070205080204" pitchFamily="34" charset="-128"/>
              </a:rPr>
              <a:t>（</a:t>
            </a:r>
            <a:r>
              <a:rPr kumimoji="1" lang="en-US" altLang="ja-JP" dirty="0">
                <a:latin typeface="MS PGothic" panose="020B0600070205080204" pitchFamily="34" charset="-128"/>
                <a:ea typeface="MS PGothic" panose="020B0600070205080204" pitchFamily="34" charset="-128"/>
              </a:rPr>
              <a:t>©JAXA</a:t>
            </a:r>
            <a:r>
              <a:rPr kumimoji="1" lang="ja-JP" altLang="en-US">
                <a:latin typeface="MS PGothic" panose="020B0600070205080204" pitchFamily="34" charset="-128"/>
                <a:ea typeface="MS PGothic" panose="020B0600070205080204" pitchFamily="34" charset="-128"/>
              </a:rPr>
              <a:t>）</a:t>
            </a:r>
          </a:p>
        </p:txBody>
      </p:sp>
      <p:sp>
        <p:nvSpPr>
          <p:cNvPr id="9" name="テキスト ボックス 8">
            <a:extLst>
              <a:ext uri="{FF2B5EF4-FFF2-40B4-BE49-F238E27FC236}">
                <a16:creationId xmlns:a16="http://schemas.microsoft.com/office/drawing/2014/main" id="{F05640C1-E96A-BE4A-9714-205DE3B873F5}"/>
              </a:ext>
            </a:extLst>
          </p:cNvPr>
          <p:cNvSpPr txBox="1"/>
          <p:nvPr/>
        </p:nvSpPr>
        <p:spPr>
          <a:xfrm>
            <a:off x="295977" y="5712055"/>
            <a:ext cx="4063999" cy="369332"/>
          </a:xfrm>
          <a:prstGeom prst="rect">
            <a:avLst/>
          </a:prstGeom>
          <a:noFill/>
        </p:spPr>
        <p:txBody>
          <a:bodyPr wrap="square">
            <a:spAutoFit/>
          </a:bodyPr>
          <a:lstStyle/>
          <a:p>
            <a:r>
              <a:rPr lang="en-GB" altLang="ja-JP" dirty="0">
                <a:latin typeface="Times New Roman" panose="02020603050405020304" pitchFamily="18" charset="0"/>
                <a:ea typeface="MS PGothic" panose="020B0600070205080204" pitchFamily="34" charset="-128"/>
                <a:cs typeface="Times New Roman" panose="02020603050405020304" pitchFamily="18" charset="0"/>
              </a:rPr>
              <a:t>Production of the 1:1 scale replica grains.</a:t>
            </a:r>
            <a:endParaRPr kumimoji="1" lang="ja-JP" altLang="en-US">
              <a:latin typeface="Times New Roman" panose="02020603050405020304" pitchFamily="18" charset="0"/>
              <a:ea typeface="MS PGothic" panose="020B0600070205080204" pitchFamily="34" charset="-128"/>
              <a:cs typeface="Times New Roman" panose="02020603050405020304" pitchFamily="18" charset="0"/>
            </a:endParaRPr>
          </a:p>
        </p:txBody>
      </p:sp>
      <p:sp>
        <p:nvSpPr>
          <p:cNvPr id="10" name="テキスト ボックス 9">
            <a:extLst>
              <a:ext uri="{FF2B5EF4-FFF2-40B4-BE49-F238E27FC236}">
                <a16:creationId xmlns:a16="http://schemas.microsoft.com/office/drawing/2014/main" id="{BB6F54DA-C3B4-4A4C-8B2E-B6A6CB0528FF}"/>
              </a:ext>
            </a:extLst>
          </p:cNvPr>
          <p:cNvSpPr txBox="1"/>
          <p:nvPr/>
        </p:nvSpPr>
        <p:spPr>
          <a:xfrm>
            <a:off x="4784023" y="5720406"/>
            <a:ext cx="4064000" cy="369332"/>
          </a:xfrm>
          <a:prstGeom prst="rect">
            <a:avLst/>
          </a:prstGeom>
          <a:noFill/>
        </p:spPr>
        <p:txBody>
          <a:bodyPr wrap="square">
            <a:spAutoFit/>
          </a:bodyPr>
          <a:lstStyle/>
          <a:p>
            <a:r>
              <a:rPr lang="en-GB" altLang="ja-JP" dirty="0">
                <a:latin typeface="Times New Roman" panose="02020603050405020304" pitchFamily="18" charset="0"/>
                <a:ea typeface="MS PGothic" panose="020B0600070205080204" pitchFamily="34" charset="-128"/>
                <a:cs typeface="Times New Roman" panose="02020603050405020304" pitchFamily="18" charset="0"/>
              </a:rPr>
              <a:t>Production of the 10 x scale replica grains.</a:t>
            </a:r>
            <a:endParaRPr kumimoji="1" lang="ja-JP" altLang="en-US">
              <a:latin typeface="Times New Roman" panose="02020603050405020304" pitchFamily="18" charset="0"/>
              <a:ea typeface="MS PGothic" panose="020B0600070205080204" pitchFamily="34" charset="-128"/>
              <a:cs typeface="Times New Roman" panose="02020603050405020304" pitchFamily="18" charset="0"/>
            </a:endParaRPr>
          </a:p>
        </p:txBody>
      </p:sp>
      <p:sp>
        <p:nvSpPr>
          <p:cNvPr id="11" name="スライド番号プレースホルダー 10">
            <a:extLst>
              <a:ext uri="{FF2B5EF4-FFF2-40B4-BE49-F238E27FC236}">
                <a16:creationId xmlns:a16="http://schemas.microsoft.com/office/drawing/2014/main" id="{977F54A8-8B07-A547-A97F-E208A69A5DF1}"/>
              </a:ext>
            </a:extLst>
          </p:cNvPr>
          <p:cNvSpPr>
            <a:spLocks noGrp="1"/>
          </p:cNvSpPr>
          <p:nvPr>
            <p:ph type="sldNum" sz="quarter" idx="12"/>
          </p:nvPr>
        </p:nvSpPr>
        <p:spPr/>
        <p:txBody>
          <a:bodyPr/>
          <a:lstStyle/>
          <a:p>
            <a:fld id="{1F4D6A8C-D702-7A43-9401-7D92519C8545}" type="slidenum">
              <a:rPr kumimoji="1" lang="ja-JP" altLang="en-US" smtClean="0"/>
              <a:t>2</a:t>
            </a:fld>
            <a:endParaRPr kumimoji="1" lang="ja-JP" altLang="en-US"/>
          </a:p>
        </p:txBody>
      </p:sp>
    </p:spTree>
    <p:extLst>
      <p:ext uri="{BB962C8B-B14F-4D97-AF65-F5344CB8AC3E}">
        <p14:creationId xmlns:p14="http://schemas.microsoft.com/office/powerpoint/2010/main" val="1964217621"/>
      </p:ext>
    </p:extLst>
  </p:cSld>
  <p:clrMapOvr>
    <a:masterClrMapping/>
  </p:clrMapOvr>
</p:sld>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1648</TotalTime>
  <Words>316</Words>
  <Application>Microsoft Office PowerPoint</Application>
  <PresentationFormat>画面に合わせる (4:3)</PresentationFormat>
  <Paragraphs>16</Paragraphs>
  <Slides>2</Slides>
  <Notes>0</Notes>
  <HiddenSlides>0</HiddenSlides>
  <MMClips>0</MMClips>
  <ScaleCrop>false</ScaleCrop>
  <HeadingPairs>
    <vt:vector size="6" baseType="variant">
      <vt:variant>
        <vt:lpstr>使用されているフォント</vt:lpstr>
      </vt:variant>
      <vt:variant>
        <vt:i4>5</vt:i4>
      </vt:variant>
      <vt:variant>
        <vt:lpstr>テーマ</vt:lpstr>
      </vt:variant>
      <vt:variant>
        <vt:i4>1</vt:i4>
      </vt:variant>
      <vt:variant>
        <vt:lpstr>スライド タイトル</vt:lpstr>
      </vt:variant>
      <vt:variant>
        <vt:i4>2</vt:i4>
      </vt:variant>
    </vt:vector>
  </HeadingPairs>
  <TitlesOfParts>
    <vt:vector size="8" baseType="lpstr">
      <vt:lpstr>MS PGothic</vt:lpstr>
      <vt:lpstr>游ゴシック</vt:lpstr>
      <vt:lpstr>Arial</vt:lpstr>
      <vt:lpstr>Calibri</vt:lpstr>
      <vt:lpstr>Times New Roman</vt:lpstr>
      <vt:lpstr>Office テーマ</vt:lpstr>
      <vt:lpstr>Replica production</vt:lpstr>
      <vt:lpstr>Replica production</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subject/>
  <dc:creator>Yoshikawa Makoto</dc:creator>
  <cp:keywords/>
  <dc:description/>
  <cp:lastModifiedBy>シティセールス 親善交流課</cp:lastModifiedBy>
  <cp:revision>47</cp:revision>
  <dcterms:created xsi:type="dcterms:W3CDTF">2020-05-13T13:27:16Z</dcterms:created>
  <dcterms:modified xsi:type="dcterms:W3CDTF">2022-06-06T00:35:15Z</dcterms:modified>
  <cp:category/>
</cp:coreProperties>
</file>