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ov" ContentType="video/quicktime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8"/>
  </p:notesMasterIdLst>
  <p:sldIdLst>
    <p:sldId id="1938" r:id="rId2"/>
    <p:sldId id="457" r:id="rId3"/>
    <p:sldId id="1692" r:id="rId4"/>
    <p:sldId id="1999" r:id="rId5"/>
    <p:sldId id="1761" r:id="rId6"/>
    <p:sldId id="2012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000"/>
    <p:restoredTop sz="94631"/>
  </p:normalViewPr>
  <p:slideViewPr>
    <p:cSldViewPr snapToGrid="0" snapToObjects="1">
      <p:cViewPr varScale="1">
        <p:scale>
          <a:sx n="85" d="100"/>
          <a:sy n="85" d="100"/>
        </p:scale>
        <p:origin x="94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28" d="100"/>
          <a:sy n="128" d="100"/>
        </p:scale>
        <p:origin x="3928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DC6F2C-0370-BE43-A4A6-8A222BE8EBF1}" type="datetimeFigureOut">
              <a:rPr kumimoji="1" lang="ja-JP" altLang="en-US" smtClean="0"/>
              <a:t>2022/6/6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2D93BB-7F85-A74C-91A8-26919AC8B33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8155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B284E4-D6A9-8149-8265-0047C6B0A249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01161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919163" y="746125"/>
            <a:ext cx="4968875" cy="3725863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E7EA84-F2A7-492C-A82E-482218A2D43A}" type="slidenum">
              <a:rPr lang="ja-JP" altLang="en-US" smtClean="0"/>
              <a:pPr>
                <a:defRPr/>
              </a:pPr>
              <a:t>2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183367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B284E4-D6A9-8149-8265-0047C6B0A249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86767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B284E4-D6A9-8149-8265-0047C6B0A249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3418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975378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0576" y="5396753"/>
            <a:ext cx="6858000" cy="53340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2A2C5-C142-C849-92C4-A7D7E8DC4844}" type="datetime1">
              <a:rPr kumimoji="1" lang="ja-JP" altLang="en-US" smtClean="0"/>
              <a:t>2022/6/6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D6A8C-D702-7A43-9401-7D92519C854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5243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6CF8C-56A6-3845-AE81-8CFD91577FEA}" type="datetime1">
              <a:rPr kumimoji="1" lang="ja-JP" altLang="en-US" smtClean="0"/>
              <a:t>2022/6/6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D6A8C-D702-7A43-9401-7D92519C854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67420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55C8C-36F4-9F4E-98FD-A5474A93229A}" type="datetime1">
              <a:rPr kumimoji="1" lang="ja-JP" altLang="en-US" smtClean="0"/>
              <a:t>2022/6/6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D6A8C-D702-7A43-9401-7D92519C854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5001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D935C-6D45-084C-95E8-7E605CD3B082}" type="datetime1">
              <a:rPr kumimoji="1" lang="ja-JP" altLang="en-US" smtClean="0"/>
              <a:t>2022/6/6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D6A8C-D702-7A43-9401-7D92519C854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5298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7575" y="114115"/>
            <a:ext cx="8955743" cy="7554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575" y="968188"/>
            <a:ext cx="8955743" cy="53250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
第 </a:t>
            </a:r>
            <a:r>
              <a:rPr lang="en-US" altLang="ja-JP" dirty="0"/>
              <a:t>2 </a:t>
            </a:r>
            <a:r>
              <a:rPr lang="ja-JP" altLang="en-US"/>
              <a:t>レベル
第 </a:t>
            </a:r>
            <a:r>
              <a:rPr lang="en-US" altLang="ja-JP" dirty="0"/>
              <a:t>3 </a:t>
            </a:r>
            <a:r>
              <a:rPr lang="ja-JP" altLang="en-US"/>
              <a:t>レベル
第 </a:t>
            </a:r>
            <a:r>
              <a:rPr lang="en-US" altLang="ja-JP" dirty="0"/>
              <a:t>4 </a:t>
            </a:r>
            <a:r>
              <a:rPr lang="ja-JP" altLang="en-US"/>
              <a:t>レベル
第 </a:t>
            </a:r>
            <a:r>
              <a:rPr lang="en-US" altLang="ja-JP" dirty="0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750" y="643498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ACEDBA-540D-2945-8422-6BF0B98A19F6}" type="datetime1">
              <a:rPr kumimoji="1" lang="ja-JP" altLang="en-US" smtClean="0"/>
              <a:t>2022/6/6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437036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3764" y="643498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  <a:latin typeface="MS PGothic" panose="020B0600070205080204" pitchFamily="34" charset="-128"/>
                <a:ea typeface="MS PGothic" panose="020B0600070205080204" pitchFamily="34" charset="-128"/>
              </a:defRPr>
            </a:lvl1pPr>
          </a:lstStyle>
          <a:p>
            <a:fld id="{1F4D6A8C-D702-7A43-9401-7D92519C8545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72268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6" r:id="rId3"/>
    <p:sldLayoutId id="2147483667" r:id="rId4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kumimoji="1" sz="3600" kern="1200">
          <a:solidFill>
            <a:schemeClr val="tx1"/>
          </a:solidFill>
          <a:latin typeface="MS PGothic" panose="020B0600070205080204" pitchFamily="34" charset="-128"/>
          <a:ea typeface="MS PGothic" panose="020B0600070205080204" pitchFamily="34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MS PGothic" panose="020B0600070205080204" pitchFamily="34" charset="-128"/>
          <a:ea typeface="MS PGothic" panose="020B0600070205080204" pitchFamily="34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12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11" Type="http://schemas.openxmlformats.org/officeDocument/2006/relationships/image" Target="../media/image9.jpg"/><Relationship Id="rId5" Type="http://schemas.openxmlformats.org/officeDocument/2006/relationships/image" Target="../media/image3.jpeg"/><Relationship Id="rId10" Type="http://schemas.openxmlformats.org/officeDocument/2006/relationships/image" Target="../media/image8.jpg"/><Relationship Id="rId4" Type="http://schemas.openxmlformats.org/officeDocument/2006/relationships/image" Target="../media/image2.jpeg"/><Relationship Id="rId9" Type="http://schemas.openxmlformats.org/officeDocument/2006/relationships/image" Target="../media/image7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13" Type="http://schemas.openxmlformats.org/officeDocument/2006/relationships/image" Target="../media/image21.jpg"/><Relationship Id="rId3" Type="http://schemas.openxmlformats.org/officeDocument/2006/relationships/image" Target="../media/image11.png"/><Relationship Id="rId7" Type="http://schemas.openxmlformats.org/officeDocument/2006/relationships/image" Target="../media/image15.jpg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11" Type="http://schemas.openxmlformats.org/officeDocument/2006/relationships/image" Target="../media/image19.jpg"/><Relationship Id="rId5" Type="http://schemas.openxmlformats.org/officeDocument/2006/relationships/image" Target="../media/image13.jpeg"/><Relationship Id="rId10" Type="http://schemas.openxmlformats.org/officeDocument/2006/relationships/image" Target="../media/image18.jpg"/><Relationship Id="rId4" Type="http://schemas.openxmlformats.org/officeDocument/2006/relationships/image" Target="../media/image12.jpeg"/><Relationship Id="rId9" Type="http://schemas.openxmlformats.org/officeDocument/2006/relationships/image" Target="../media/image17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4.png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6" Type="http://schemas.openxmlformats.org/officeDocument/2006/relationships/image" Target="../media/image23.png"/><Relationship Id="rId11" Type="http://schemas.openxmlformats.org/officeDocument/2006/relationships/image" Target="../media/image28.jpg"/><Relationship Id="rId5" Type="http://schemas.openxmlformats.org/officeDocument/2006/relationships/image" Target="../media/image22.jpg"/><Relationship Id="rId10" Type="http://schemas.openxmlformats.org/officeDocument/2006/relationships/image" Target="../media/image27.jp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AFCA5ED-C143-0A4C-862B-2E4E37E013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916" y="267606"/>
            <a:ext cx="8229600" cy="534785"/>
          </a:xfrm>
        </p:spPr>
        <p:txBody>
          <a:bodyPr>
            <a:noAutofit/>
          </a:bodyPr>
          <a:lstStyle/>
          <a:p>
            <a:r>
              <a:rPr lang="en-US" altLang="ja-JP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Hayabusa2 Spacecraft</a:t>
            </a:r>
            <a:endParaRPr kumimoji="1" lang="ja-JP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D:\users\yuichi\doc\hayabusa2\広報\CG\単体3.jpg">
            <a:extLst>
              <a:ext uri="{FF2B5EF4-FFF2-40B4-BE49-F238E27FC236}">
                <a16:creationId xmlns:a16="http://schemas.microsoft.com/office/drawing/2014/main" id="{99DE8AE0-C75F-7445-8127-68CF065683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AFD9E7"/>
              </a:clrFrom>
              <a:clrTo>
                <a:srgbClr val="AFD9E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7580" y="1477945"/>
            <a:ext cx="4419750" cy="3128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5FCC5243-EBC1-AC4E-8B9B-C368C7B3AE41}"/>
              </a:ext>
            </a:extLst>
          </p:cNvPr>
          <p:cNvCxnSpPr/>
          <p:nvPr/>
        </p:nvCxnSpPr>
        <p:spPr bwMode="auto">
          <a:xfrm flipV="1">
            <a:off x="2853613" y="2107243"/>
            <a:ext cx="358241" cy="21926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3A08A032-34B4-2340-8C4D-2F9A4FF742E6}"/>
              </a:ext>
            </a:extLst>
          </p:cNvPr>
          <p:cNvCxnSpPr/>
          <p:nvPr/>
        </p:nvCxnSpPr>
        <p:spPr bwMode="auto">
          <a:xfrm flipH="1" flipV="1">
            <a:off x="2137129" y="1906973"/>
            <a:ext cx="265876" cy="61203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717081DC-2984-CC49-8600-872C767353A9}"/>
              </a:ext>
            </a:extLst>
          </p:cNvPr>
          <p:cNvCxnSpPr/>
          <p:nvPr/>
        </p:nvCxnSpPr>
        <p:spPr bwMode="auto">
          <a:xfrm flipV="1">
            <a:off x="3005670" y="2498841"/>
            <a:ext cx="347204" cy="23595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4024BA7E-DE3D-4844-B997-98CC8F105D65}"/>
              </a:ext>
            </a:extLst>
          </p:cNvPr>
          <p:cNvCxnSpPr/>
          <p:nvPr/>
        </p:nvCxnSpPr>
        <p:spPr bwMode="auto">
          <a:xfrm flipV="1">
            <a:off x="1684796" y="2963569"/>
            <a:ext cx="574913" cy="30644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コネクタ 15">
            <a:extLst>
              <a:ext uri="{FF2B5EF4-FFF2-40B4-BE49-F238E27FC236}">
                <a16:creationId xmlns:a16="http://schemas.microsoft.com/office/drawing/2014/main" id="{1FFA01AE-7B00-D44F-AF32-978FD4C14EB4}"/>
              </a:ext>
            </a:extLst>
          </p:cNvPr>
          <p:cNvCxnSpPr/>
          <p:nvPr/>
        </p:nvCxnSpPr>
        <p:spPr bwMode="auto">
          <a:xfrm flipV="1">
            <a:off x="1613709" y="3370217"/>
            <a:ext cx="644747" cy="48397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CB3E40DF-C2F8-8540-9F4F-870D279D2A1F}"/>
              </a:ext>
            </a:extLst>
          </p:cNvPr>
          <p:cNvCxnSpPr>
            <a:cxnSpLocks/>
          </p:cNvCxnSpPr>
          <p:nvPr/>
        </p:nvCxnSpPr>
        <p:spPr bwMode="auto">
          <a:xfrm flipV="1">
            <a:off x="1602694" y="3732159"/>
            <a:ext cx="742379" cy="41949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コネクタ 19">
            <a:extLst>
              <a:ext uri="{FF2B5EF4-FFF2-40B4-BE49-F238E27FC236}">
                <a16:creationId xmlns:a16="http://schemas.microsoft.com/office/drawing/2014/main" id="{0AD8718B-A6C8-FF4B-B8DF-89CDA8EF0C89}"/>
              </a:ext>
            </a:extLst>
          </p:cNvPr>
          <p:cNvCxnSpPr/>
          <p:nvPr/>
        </p:nvCxnSpPr>
        <p:spPr bwMode="auto">
          <a:xfrm>
            <a:off x="1195342" y="2139181"/>
            <a:ext cx="202860" cy="3686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9FA31965-7CE3-D24E-BD0A-5703B0FCF727}"/>
              </a:ext>
            </a:extLst>
          </p:cNvPr>
          <p:cNvCxnSpPr>
            <a:cxnSpLocks/>
          </p:cNvCxnSpPr>
          <p:nvPr/>
        </p:nvCxnSpPr>
        <p:spPr bwMode="auto">
          <a:xfrm flipV="1">
            <a:off x="1865952" y="3301094"/>
            <a:ext cx="271176" cy="18477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F954BFE0-4198-2D4E-8E9F-C1EB4885EDA7}"/>
              </a:ext>
            </a:extLst>
          </p:cNvPr>
          <p:cNvCxnSpPr>
            <a:cxnSpLocks/>
          </p:cNvCxnSpPr>
          <p:nvPr/>
        </p:nvCxnSpPr>
        <p:spPr bwMode="auto">
          <a:xfrm flipH="1">
            <a:off x="2557515" y="3711595"/>
            <a:ext cx="12026" cy="38134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C3E29A9C-861F-9246-8BA7-8F3728AFE0E3}"/>
              </a:ext>
            </a:extLst>
          </p:cNvPr>
          <p:cNvCxnSpPr/>
          <p:nvPr/>
        </p:nvCxnSpPr>
        <p:spPr bwMode="auto">
          <a:xfrm flipH="1">
            <a:off x="2540258" y="1830144"/>
            <a:ext cx="276234" cy="85287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A8054458-202D-7948-B08D-995DAF84C749}"/>
              </a:ext>
            </a:extLst>
          </p:cNvPr>
          <p:cNvCxnSpPr/>
          <p:nvPr/>
        </p:nvCxnSpPr>
        <p:spPr bwMode="auto">
          <a:xfrm>
            <a:off x="1527532" y="1731068"/>
            <a:ext cx="904822" cy="10684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AEB23612-133C-A341-AC49-8556E84C7279}"/>
              </a:ext>
            </a:extLst>
          </p:cNvPr>
          <p:cNvCxnSpPr>
            <a:cxnSpLocks/>
          </p:cNvCxnSpPr>
          <p:nvPr/>
        </p:nvCxnSpPr>
        <p:spPr bwMode="auto">
          <a:xfrm>
            <a:off x="2673260" y="3415170"/>
            <a:ext cx="170004" cy="62867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正方形/長方形 50">
            <a:extLst>
              <a:ext uri="{FF2B5EF4-FFF2-40B4-BE49-F238E27FC236}">
                <a16:creationId xmlns:a16="http://schemas.microsoft.com/office/drawing/2014/main" id="{E8C5D685-8307-EA4E-918D-390D5D3142C0}"/>
              </a:ext>
            </a:extLst>
          </p:cNvPr>
          <p:cNvSpPr/>
          <p:nvPr/>
        </p:nvSpPr>
        <p:spPr>
          <a:xfrm>
            <a:off x="3922728" y="4322373"/>
            <a:ext cx="712661" cy="2736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1200">
              <a:latin typeface="Times New Roman"/>
              <a:cs typeface="Times New Roman"/>
            </a:endParaRPr>
          </a:p>
        </p:txBody>
      </p:sp>
      <p:pic>
        <p:nvPicPr>
          <p:cNvPr id="33" name="Picture 2" descr="D:\users\yuichi\doc\hayabusa2\広報\CG\単体1.jpg">
            <a:extLst>
              <a:ext uri="{FF2B5EF4-FFF2-40B4-BE49-F238E27FC236}">
                <a16:creationId xmlns:a16="http://schemas.microsoft.com/office/drawing/2014/main" id="{0743A34E-CAAB-8E48-A4F3-96E0F9B254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AFD9E7"/>
              </a:clrFrom>
              <a:clrTo>
                <a:srgbClr val="AFD9E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61446" y="1269348"/>
            <a:ext cx="4232975" cy="2996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A471DD61-57B1-AD43-9F9A-B431919AE555}"/>
              </a:ext>
            </a:extLst>
          </p:cNvPr>
          <p:cNvCxnSpPr>
            <a:cxnSpLocks/>
          </p:cNvCxnSpPr>
          <p:nvPr/>
        </p:nvCxnSpPr>
        <p:spPr>
          <a:xfrm flipH="1" flipV="1">
            <a:off x="6971125" y="1730966"/>
            <a:ext cx="19358" cy="10364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E26D08E5-ADC7-C543-9857-EFF0F16396E9}"/>
              </a:ext>
            </a:extLst>
          </p:cNvPr>
          <p:cNvCxnSpPr>
            <a:cxnSpLocks/>
          </p:cNvCxnSpPr>
          <p:nvPr/>
        </p:nvCxnSpPr>
        <p:spPr>
          <a:xfrm>
            <a:off x="6653167" y="3442054"/>
            <a:ext cx="249234" cy="34882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C4E20149-4121-B34D-ACFA-FA880C0BDA22}"/>
              </a:ext>
            </a:extLst>
          </p:cNvPr>
          <p:cNvCxnSpPr/>
          <p:nvPr/>
        </p:nvCxnSpPr>
        <p:spPr>
          <a:xfrm flipV="1">
            <a:off x="5677600" y="2767423"/>
            <a:ext cx="712661" cy="4125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81B1F0E2-50F6-0840-A6A4-9ABF1A569290}"/>
              </a:ext>
            </a:extLst>
          </p:cNvPr>
          <p:cNvCxnSpPr>
            <a:cxnSpLocks/>
          </p:cNvCxnSpPr>
          <p:nvPr/>
        </p:nvCxnSpPr>
        <p:spPr>
          <a:xfrm flipH="1">
            <a:off x="5731151" y="3363512"/>
            <a:ext cx="565686" cy="184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98AC608E-D4AA-2345-889F-30A8EA4B8018}"/>
              </a:ext>
            </a:extLst>
          </p:cNvPr>
          <p:cNvCxnSpPr>
            <a:cxnSpLocks/>
          </p:cNvCxnSpPr>
          <p:nvPr/>
        </p:nvCxnSpPr>
        <p:spPr>
          <a:xfrm flipH="1">
            <a:off x="5674771" y="3485873"/>
            <a:ext cx="837850" cy="843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コネクタ 43">
            <a:extLst>
              <a:ext uri="{FF2B5EF4-FFF2-40B4-BE49-F238E27FC236}">
                <a16:creationId xmlns:a16="http://schemas.microsoft.com/office/drawing/2014/main" id="{5374D133-15C7-AE44-97B9-6FCF19F3CFD3}"/>
              </a:ext>
            </a:extLst>
          </p:cNvPr>
          <p:cNvCxnSpPr>
            <a:cxnSpLocks/>
          </p:cNvCxnSpPr>
          <p:nvPr/>
        </p:nvCxnSpPr>
        <p:spPr>
          <a:xfrm>
            <a:off x="6504232" y="3348632"/>
            <a:ext cx="192022" cy="53611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DB56FCF9-20F8-C843-9709-0086FCB60FD5}"/>
              </a:ext>
            </a:extLst>
          </p:cNvPr>
          <p:cNvCxnSpPr>
            <a:cxnSpLocks/>
          </p:cNvCxnSpPr>
          <p:nvPr/>
        </p:nvCxnSpPr>
        <p:spPr>
          <a:xfrm flipV="1">
            <a:off x="7106229" y="1937585"/>
            <a:ext cx="371853" cy="60496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線コネクタ 46">
            <a:extLst>
              <a:ext uri="{FF2B5EF4-FFF2-40B4-BE49-F238E27FC236}">
                <a16:creationId xmlns:a16="http://schemas.microsoft.com/office/drawing/2014/main" id="{9BE69FBA-EBE0-BE47-8220-2B06741F48E1}"/>
              </a:ext>
            </a:extLst>
          </p:cNvPr>
          <p:cNvCxnSpPr>
            <a:cxnSpLocks/>
          </p:cNvCxnSpPr>
          <p:nvPr/>
        </p:nvCxnSpPr>
        <p:spPr>
          <a:xfrm>
            <a:off x="7014458" y="3304813"/>
            <a:ext cx="207176" cy="1149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線コネクタ 49">
            <a:extLst>
              <a:ext uri="{FF2B5EF4-FFF2-40B4-BE49-F238E27FC236}">
                <a16:creationId xmlns:a16="http://schemas.microsoft.com/office/drawing/2014/main" id="{0A150D43-D0CC-C044-9165-6060AA344D7C}"/>
              </a:ext>
            </a:extLst>
          </p:cNvPr>
          <p:cNvCxnSpPr>
            <a:cxnSpLocks/>
          </p:cNvCxnSpPr>
          <p:nvPr/>
        </p:nvCxnSpPr>
        <p:spPr>
          <a:xfrm flipV="1">
            <a:off x="6667223" y="2555441"/>
            <a:ext cx="916071" cy="5931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正方形/長方形 83">
            <a:extLst>
              <a:ext uri="{FF2B5EF4-FFF2-40B4-BE49-F238E27FC236}">
                <a16:creationId xmlns:a16="http://schemas.microsoft.com/office/drawing/2014/main" id="{33588CFB-A261-474F-B43C-23A32C61DB53}"/>
              </a:ext>
            </a:extLst>
          </p:cNvPr>
          <p:cNvSpPr/>
          <p:nvPr/>
        </p:nvSpPr>
        <p:spPr>
          <a:xfrm>
            <a:off x="7886647" y="3926527"/>
            <a:ext cx="712661" cy="2736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1200">
              <a:latin typeface="Times New Roman"/>
              <a:cs typeface="Times New Roman"/>
            </a:endParaRPr>
          </a:p>
        </p:txBody>
      </p:sp>
      <p:sp>
        <p:nvSpPr>
          <p:cNvPr id="74" name="角丸四角形 73">
            <a:extLst>
              <a:ext uri="{FF2B5EF4-FFF2-40B4-BE49-F238E27FC236}">
                <a16:creationId xmlns:a16="http://schemas.microsoft.com/office/drawing/2014/main" id="{862FE355-5C91-BA43-9842-6FE06B7BE5EC}"/>
              </a:ext>
            </a:extLst>
          </p:cNvPr>
          <p:cNvSpPr/>
          <p:nvPr/>
        </p:nvSpPr>
        <p:spPr>
          <a:xfrm>
            <a:off x="142256" y="4468148"/>
            <a:ext cx="4170667" cy="1054565"/>
          </a:xfrm>
          <a:prstGeom prst="roundRect">
            <a:avLst/>
          </a:prstGeom>
          <a:solidFill>
            <a:srgbClr val="D8FFE9"/>
          </a:solidFill>
          <a:ln w="19050">
            <a:solidFill>
              <a:srgbClr val="00B05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>
              <a:latin typeface="Times New Roman"/>
              <a:cs typeface="Times New Roman"/>
            </a:endParaRPr>
          </a:p>
        </p:txBody>
      </p:sp>
      <p:pic>
        <p:nvPicPr>
          <p:cNvPr id="52" name="Picture 2" descr="C:\Users\mym\Documents\はや2ONC\写真\ブルーバック写真\AOCS_ONC-T_s.jpg">
            <a:extLst>
              <a:ext uri="{FF2B5EF4-FFF2-40B4-BE49-F238E27FC236}">
                <a16:creationId xmlns:a16="http://schemas.microsoft.com/office/drawing/2014/main" id="{BC769AA7-E70B-B74B-945E-6BFCE1A86BA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7" r="10888" b="523"/>
          <a:stretch/>
        </p:blipFill>
        <p:spPr bwMode="auto">
          <a:xfrm>
            <a:off x="245113" y="4590816"/>
            <a:ext cx="780105" cy="62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テキスト ボックス 55">
            <a:extLst>
              <a:ext uri="{FF2B5EF4-FFF2-40B4-BE49-F238E27FC236}">
                <a16:creationId xmlns:a16="http://schemas.microsoft.com/office/drawing/2014/main" id="{75CB02B2-124B-804D-8AC7-A53EF79D388B}"/>
              </a:ext>
            </a:extLst>
          </p:cNvPr>
          <p:cNvSpPr txBox="1"/>
          <p:nvPr/>
        </p:nvSpPr>
        <p:spPr>
          <a:xfrm>
            <a:off x="476839" y="5225913"/>
            <a:ext cx="7508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b="1" dirty="0">
                <a:latin typeface="Times New Roman"/>
                <a:cs typeface="Times New Roman"/>
              </a:rPr>
              <a:t>ONC</a:t>
            </a:r>
            <a:endParaRPr lang="ja-JP" altLang="en-US" sz="1200" b="1" dirty="0">
              <a:latin typeface="Times New Roman"/>
              <a:cs typeface="Times New Roman"/>
            </a:endParaRPr>
          </a:p>
        </p:txBody>
      </p: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4D77E49A-1785-5345-B4A6-F306680DDFCE}"/>
              </a:ext>
            </a:extLst>
          </p:cNvPr>
          <p:cNvSpPr txBox="1"/>
          <p:nvPr/>
        </p:nvSpPr>
        <p:spPr>
          <a:xfrm>
            <a:off x="1339413" y="5153426"/>
            <a:ext cx="7508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b="1" dirty="0">
                <a:latin typeface="Times New Roman"/>
                <a:cs typeface="Times New Roman"/>
              </a:rPr>
              <a:t>LIDAR</a:t>
            </a:r>
            <a:endParaRPr lang="ja-JP" altLang="en-US" sz="1200" b="1" dirty="0">
              <a:latin typeface="Times New Roman"/>
              <a:cs typeface="Times New Roman"/>
            </a:endParaRPr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A4C27B50-7FC6-7D4D-A263-874E71F6C9F5}"/>
              </a:ext>
            </a:extLst>
          </p:cNvPr>
          <p:cNvSpPr txBox="1"/>
          <p:nvPr/>
        </p:nvSpPr>
        <p:spPr>
          <a:xfrm>
            <a:off x="2371798" y="5160935"/>
            <a:ext cx="7508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b="1" dirty="0">
                <a:latin typeface="Times New Roman"/>
                <a:cs typeface="Times New Roman"/>
              </a:rPr>
              <a:t>NIRS3</a:t>
            </a:r>
            <a:endParaRPr lang="ja-JP" altLang="en-US" sz="1200" b="1" dirty="0">
              <a:latin typeface="Times New Roman"/>
              <a:cs typeface="Times New Roman"/>
            </a:endParaRPr>
          </a:p>
        </p:txBody>
      </p:sp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B5A513FB-FB1B-934E-A4E3-3CB5F8C8B463}"/>
              </a:ext>
            </a:extLst>
          </p:cNvPr>
          <p:cNvSpPr txBox="1"/>
          <p:nvPr/>
        </p:nvSpPr>
        <p:spPr>
          <a:xfrm>
            <a:off x="3447307" y="5156923"/>
            <a:ext cx="5870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b="1" dirty="0">
                <a:latin typeface="Times New Roman"/>
                <a:cs typeface="Times New Roman"/>
              </a:rPr>
              <a:t>TIR</a:t>
            </a:r>
            <a:endParaRPr lang="ja-JP" altLang="en-US" sz="1200" b="1" dirty="0">
              <a:latin typeface="Times New Roman"/>
              <a:cs typeface="Times New Roman"/>
            </a:endParaRPr>
          </a:p>
        </p:txBody>
      </p:sp>
      <p:pic>
        <p:nvPicPr>
          <p:cNvPr id="88" name="図 87" descr="AOCS_LIDAR_s.jpg">
            <a:extLst>
              <a:ext uri="{FF2B5EF4-FFF2-40B4-BE49-F238E27FC236}">
                <a16:creationId xmlns:a16="http://schemas.microsoft.com/office/drawing/2014/main" id="{EFACC8DF-C8B0-F749-A182-A6E6C5BE1BB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8326" y="4569008"/>
            <a:ext cx="942233" cy="630354"/>
          </a:xfrm>
          <a:prstGeom prst="rect">
            <a:avLst/>
          </a:prstGeom>
        </p:spPr>
      </p:pic>
      <p:pic>
        <p:nvPicPr>
          <p:cNvPr id="89" name="図 88" descr="NIRS3-S&amp;AE_s.jpg">
            <a:extLst>
              <a:ext uri="{FF2B5EF4-FFF2-40B4-BE49-F238E27FC236}">
                <a16:creationId xmlns:a16="http://schemas.microsoft.com/office/drawing/2014/main" id="{D38DD877-4077-A24A-8C26-1A5965143D0B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5857" y="4585967"/>
            <a:ext cx="928107" cy="620904"/>
          </a:xfrm>
          <a:prstGeom prst="rect">
            <a:avLst/>
          </a:prstGeom>
        </p:spPr>
      </p:pic>
      <p:pic>
        <p:nvPicPr>
          <p:cNvPr id="90" name="図 89" descr="TIR_S_s.jpg">
            <a:extLst>
              <a:ext uri="{FF2B5EF4-FFF2-40B4-BE49-F238E27FC236}">
                <a16:creationId xmlns:a16="http://schemas.microsoft.com/office/drawing/2014/main" id="{30DBD55E-5184-FA4B-AE9B-8BCBEE8343D9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9158" y="4585198"/>
            <a:ext cx="918031" cy="614164"/>
          </a:xfrm>
          <a:prstGeom prst="rect">
            <a:avLst/>
          </a:prstGeom>
        </p:spPr>
      </p:pic>
      <p:sp>
        <p:nvSpPr>
          <p:cNvPr id="97" name="正方形/長方形 96">
            <a:extLst>
              <a:ext uri="{FF2B5EF4-FFF2-40B4-BE49-F238E27FC236}">
                <a16:creationId xmlns:a16="http://schemas.microsoft.com/office/drawing/2014/main" id="{66D66918-9D71-A943-8F15-8AC8917EB33A}"/>
              </a:ext>
            </a:extLst>
          </p:cNvPr>
          <p:cNvSpPr/>
          <p:nvPr/>
        </p:nvSpPr>
        <p:spPr>
          <a:xfrm>
            <a:off x="1308605" y="5416311"/>
            <a:ext cx="1881721" cy="245185"/>
          </a:xfrm>
          <a:prstGeom prst="rect">
            <a:avLst/>
          </a:prstGeom>
          <a:solidFill>
            <a:schemeClr val="bg1"/>
          </a:solidFill>
          <a:ln w="19050">
            <a:solidFill>
              <a:srgbClr val="00B05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60" name="テキスト ボックス 59">
            <a:extLst>
              <a:ext uri="{FF2B5EF4-FFF2-40B4-BE49-F238E27FC236}">
                <a16:creationId xmlns:a16="http://schemas.microsoft.com/office/drawing/2014/main" id="{7C0DDEB4-DA24-D24D-9937-2B7653991F9F}"/>
              </a:ext>
            </a:extLst>
          </p:cNvPr>
          <p:cNvSpPr txBox="1"/>
          <p:nvPr/>
        </p:nvSpPr>
        <p:spPr>
          <a:xfrm>
            <a:off x="1328152" y="5376610"/>
            <a:ext cx="179454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ja-JP" sz="1400" b="1" dirty="0">
                <a:latin typeface="Times New Roman"/>
                <a:cs typeface="Times New Roman"/>
              </a:rPr>
              <a:t>Science Instruments</a:t>
            </a:r>
            <a:endParaRPr lang="ja-JP" altLang="en-US" sz="1400" b="1" dirty="0">
              <a:latin typeface="Times New Roman"/>
              <a:cs typeface="Times New Roman"/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FFDAA0B5-81BE-C745-A7E7-47CC7F620AAF}"/>
              </a:ext>
            </a:extLst>
          </p:cNvPr>
          <p:cNvSpPr/>
          <p:nvPr/>
        </p:nvSpPr>
        <p:spPr>
          <a:xfrm>
            <a:off x="4495561" y="4238952"/>
            <a:ext cx="4311864" cy="1587638"/>
          </a:xfrm>
          <a:prstGeom prst="roundRect">
            <a:avLst/>
          </a:prstGeom>
          <a:solidFill>
            <a:srgbClr val="FCFFD3"/>
          </a:solidFill>
          <a:ln w="19050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>
              <a:latin typeface="Times New Roman"/>
              <a:cs typeface="Times New Roman"/>
            </a:endParaRPr>
          </a:p>
        </p:txBody>
      </p:sp>
      <p:pic>
        <p:nvPicPr>
          <p:cNvPr id="65" name="図 64" descr="MASCOT Landing Module_s.jpg">
            <a:extLst>
              <a:ext uri="{FF2B5EF4-FFF2-40B4-BE49-F238E27FC236}">
                <a16:creationId xmlns:a16="http://schemas.microsoft.com/office/drawing/2014/main" id="{E1F132E0-1FB1-464E-BB08-D73CBF9E009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1165" y="4508663"/>
            <a:ext cx="896447" cy="672503"/>
          </a:xfrm>
          <a:prstGeom prst="rect">
            <a:avLst/>
          </a:prstGeom>
        </p:spPr>
      </p:pic>
      <p:sp>
        <p:nvSpPr>
          <p:cNvPr id="66" name="テキスト ボックス 65">
            <a:extLst>
              <a:ext uri="{FF2B5EF4-FFF2-40B4-BE49-F238E27FC236}">
                <a16:creationId xmlns:a16="http://schemas.microsoft.com/office/drawing/2014/main" id="{CA39BD27-AF5A-6E4E-BDFB-D75F57EA0106}"/>
              </a:ext>
            </a:extLst>
          </p:cNvPr>
          <p:cNvSpPr txBox="1"/>
          <p:nvPr/>
        </p:nvSpPr>
        <p:spPr>
          <a:xfrm>
            <a:off x="4554511" y="5166347"/>
            <a:ext cx="1343825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ja-JP" sz="1000" dirty="0">
                <a:solidFill>
                  <a:srgbClr val="000000"/>
                </a:solidFill>
                <a:latin typeface="Times New Roman"/>
                <a:cs typeface="Times New Roman"/>
              </a:rPr>
              <a:t>by DLR and CNES</a:t>
            </a:r>
            <a:endParaRPr lang="ja-JP" altLang="en-US" sz="100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67" name="テキスト ボックス 66">
            <a:extLst>
              <a:ext uri="{FF2B5EF4-FFF2-40B4-BE49-F238E27FC236}">
                <a16:creationId xmlns:a16="http://schemas.microsoft.com/office/drawing/2014/main" id="{C26ADE72-84F0-B548-96D2-7E490FB786D8}"/>
              </a:ext>
            </a:extLst>
          </p:cNvPr>
          <p:cNvSpPr txBox="1"/>
          <p:nvPr/>
        </p:nvSpPr>
        <p:spPr>
          <a:xfrm>
            <a:off x="4705716" y="4242808"/>
            <a:ext cx="1033627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ja-JP" sz="1200" b="1" dirty="0">
                <a:solidFill>
                  <a:srgbClr val="FF0080"/>
                </a:solidFill>
                <a:latin typeface="Times New Roman"/>
                <a:cs typeface="Times New Roman"/>
              </a:rPr>
              <a:t>MASCOT</a:t>
            </a:r>
            <a:endParaRPr lang="ja-JP" altLang="en-US" sz="1200" b="1" dirty="0">
              <a:solidFill>
                <a:srgbClr val="FF0080"/>
              </a:solidFill>
              <a:latin typeface="Times New Roman"/>
              <a:cs typeface="Times New Roman"/>
            </a:endParaRPr>
          </a:p>
        </p:txBody>
      </p:sp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2CDC0C8D-7A59-0E48-B7A3-CC7AF97BED19}"/>
              </a:ext>
            </a:extLst>
          </p:cNvPr>
          <p:cNvSpPr txBox="1"/>
          <p:nvPr/>
        </p:nvSpPr>
        <p:spPr>
          <a:xfrm>
            <a:off x="5866133" y="4241176"/>
            <a:ext cx="1403883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ja-JP" sz="1200" b="1" dirty="0">
                <a:solidFill>
                  <a:srgbClr val="FF0080"/>
                </a:solidFill>
                <a:latin typeface="Times New Roman"/>
                <a:cs typeface="Times New Roman"/>
              </a:rPr>
              <a:t>MINERVA-II-1</a:t>
            </a:r>
            <a:endParaRPr lang="ja-JP" altLang="en-US" sz="1200" b="1" dirty="0">
              <a:solidFill>
                <a:srgbClr val="FF0080"/>
              </a:solidFill>
              <a:latin typeface="Times New Roman"/>
              <a:cs typeface="Times New Roman"/>
            </a:endParaRPr>
          </a:p>
        </p:txBody>
      </p:sp>
      <p:pic>
        <p:nvPicPr>
          <p:cNvPr id="93" name="図 92">
            <a:extLst>
              <a:ext uri="{FF2B5EF4-FFF2-40B4-BE49-F238E27FC236}">
                <a16:creationId xmlns:a16="http://schemas.microsoft.com/office/drawing/2014/main" id="{2494C57B-8A96-1147-A493-56B0CF24F19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56214" y="4508476"/>
            <a:ext cx="816956" cy="700131"/>
          </a:xfrm>
          <a:prstGeom prst="rect">
            <a:avLst/>
          </a:prstGeom>
        </p:spPr>
      </p:pic>
      <p:pic>
        <p:nvPicPr>
          <p:cNvPr id="95" name="図 94">
            <a:extLst>
              <a:ext uri="{FF2B5EF4-FFF2-40B4-BE49-F238E27FC236}">
                <a16:creationId xmlns:a16="http://schemas.microsoft.com/office/drawing/2014/main" id="{BB9DB8D8-05BC-CD49-BDA4-33E717699A3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465839" y="4498015"/>
            <a:ext cx="1010266" cy="673510"/>
          </a:xfrm>
          <a:prstGeom prst="rect">
            <a:avLst/>
          </a:prstGeom>
        </p:spPr>
      </p:pic>
      <p:sp>
        <p:nvSpPr>
          <p:cNvPr id="96" name="テキスト ボックス 95">
            <a:extLst>
              <a:ext uri="{FF2B5EF4-FFF2-40B4-BE49-F238E27FC236}">
                <a16:creationId xmlns:a16="http://schemas.microsoft.com/office/drawing/2014/main" id="{054C4985-DA8B-104C-837C-7E862AC0F732}"/>
              </a:ext>
            </a:extLst>
          </p:cNvPr>
          <p:cNvSpPr txBox="1"/>
          <p:nvPr/>
        </p:nvSpPr>
        <p:spPr>
          <a:xfrm>
            <a:off x="7248218" y="4241175"/>
            <a:ext cx="1403883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ja-JP" sz="1200" b="1" dirty="0">
                <a:solidFill>
                  <a:srgbClr val="FF0080"/>
                </a:solidFill>
                <a:latin typeface="Times New Roman"/>
                <a:cs typeface="Times New Roman"/>
              </a:rPr>
              <a:t>MINERVA-II-2</a:t>
            </a:r>
            <a:endParaRPr lang="ja-JP" altLang="en-US" sz="1200" b="1" dirty="0">
              <a:solidFill>
                <a:srgbClr val="FF0080"/>
              </a:solidFill>
              <a:latin typeface="Times New Roman"/>
              <a:cs typeface="Times New Roman"/>
            </a:endParaRPr>
          </a:p>
        </p:txBody>
      </p:sp>
      <p:sp>
        <p:nvSpPr>
          <p:cNvPr id="99" name="正方形/長方形 98">
            <a:extLst>
              <a:ext uri="{FF2B5EF4-FFF2-40B4-BE49-F238E27FC236}">
                <a16:creationId xmlns:a16="http://schemas.microsoft.com/office/drawing/2014/main" id="{ED2839CB-30ED-0448-9A44-F58D73E1D026}"/>
              </a:ext>
            </a:extLst>
          </p:cNvPr>
          <p:cNvSpPr/>
          <p:nvPr/>
        </p:nvSpPr>
        <p:spPr>
          <a:xfrm>
            <a:off x="5528173" y="5701550"/>
            <a:ext cx="2149052" cy="223240"/>
          </a:xfrm>
          <a:prstGeom prst="rect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73" name="テキスト ボックス 72">
            <a:extLst>
              <a:ext uri="{FF2B5EF4-FFF2-40B4-BE49-F238E27FC236}">
                <a16:creationId xmlns:a16="http://schemas.microsoft.com/office/drawing/2014/main" id="{E29E3C16-48C1-E841-843A-87D7246500F4}"/>
              </a:ext>
            </a:extLst>
          </p:cNvPr>
          <p:cNvSpPr txBox="1"/>
          <p:nvPr/>
        </p:nvSpPr>
        <p:spPr>
          <a:xfrm>
            <a:off x="5497671" y="5649226"/>
            <a:ext cx="2149052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ja-JP" sz="1400" b="1" dirty="0">
                <a:latin typeface="Times New Roman"/>
                <a:cs typeface="Times New Roman"/>
              </a:rPr>
              <a:t>Small Lander and Rovers</a:t>
            </a:r>
            <a:endParaRPr lang="ja-JP" altLang="en-US" sz="1400" b="1" dirty="0">
              <a:latin typeface="Times New Roman"/>
              <a:cs typeface="Times New Roman"/>
            </a:endParaRP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34A036ED-73D3-2B41-90A1-09258A4B6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4F876-7298-4344-BB0F-7FBD7427A29A}" type="slidenum">
              <a:rPr kumimoji="1" lang="ja-JP" altLang="en-US" smtClean="0">
                <a:solidFill>
                  <a:schemeClr val="tx1"/>
                </a:solidFill>
              </a:rPr>
              <a:t>1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77" name="テキスト ボックス 2">
            <a:extLst>
              <a:ext uri="{FF2B5EF4-FFF2-40B4-BE49-F238E27FC236}">
                <a16:creationId xmlns:a16="http://schemas.microsoft.com/office/drawing/2014/main" id="{07D7639A-9502-3B48-83F8-B9FDCF7A53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5588" y="1889278"/>
            <a:ext cx="108360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200" dirty="0">
                <a:latin typeface="Times New Roman"/>
                <a:cs typeface="Times New Roman"/>
              </a:rPr>
              <a:t>X-band MGA</a:t>
            </a:r>
            <a:endParaRPr lang="ja-JP" altLang="en-US" sz="1200" dirty="0">
              <a:latin typeface="Times New Roman"/>
              <a:cs typeface="Times New Roman"/>
            </a:endParaRPr>
          </a:p>
        </p:txBody>
      </p:sp>
      <p:sp>
        <p:nvSpPr>
          <p:cNvPr id="78" name="テキスト ボックス 5">
            <a:extLst>
              <a:ext uri="{FF2B5EF4-FFF2-40B4-BE49-F238E27FC236}">
                <a16:creationId xmlns:a16="http://schemas.microsoft.com/office/drawing/2014/main" id="{B4129E77-27C3-3E40-95E0-F051049B4F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1035" y="1698872"/>
            <a:ext cx="108368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200" dirty="0">
                <a:latin typeface="Times New Roman"/>
                <a:cs typeface="Times New Roman"/>
              </a:rPr>
              <a:t>X-band HGA</a:t>
            </a:r>
            <a:endParaRPr lang="ja-JP" altLang="en-US" sz="1200" dirty="0">
              <a:latin typeface="Times New Roman"/>
              <a:cs typeface="Times New Roman"/>
            </a:endParaRPr>
          </a:p>
        </p:txBody>
      </p:sp>
      <p:sp>
        <p:nvSpPr>
          <p:cNvPr id="79" name="テキスト ボックス 10">
            <a:extLst>
              <a:ext uri="{FF2B5EF4-FFF2-40B4-BE49-F238E27FC236}">
                <a16:creationId xmlns:a16="http://schemas.microsoft.com/office/drawing/2014/main" id="{58E284FD-6C7C-AB44-80D7-A413AD6B3E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5311" y="2265549"/>
            <a:ext cx="109418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200" dirty="0">
                <a:latin typeface="Times New Roman"/>
                <a:cs typeface="Times New Roman"/>
              </a:rPr>
              <a:t>Ka-band HGA</a:t>
            </a:r>
            <a:endParaRPr lang="ja-JP" altLang="en-US" sz="1200" dirty="0">
              <a:latin typeface="Times New Roman"/>
              <a:cs typeface="Times New Roman"/>
            </a:endParaRPr>
          </a:p>
        </p:txBody>
      </p:sp>
      <p:sp>
        <p:nvSpPr>
          <p:cNvPr id="80" name="テキスト ボックス 13">
            <a:extLst>
              <a:ext uri="{FF2B5EF4-FFF2-40B4-BE49-F238E27FC236}">
                <a16:creationId xmlns:a16="http://schemas.microsoft.com/office/drawing/2014/main" id="{8CA6077C-1EAB-BB44-B9A8-0939E3FEF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8622" y="3112164"/>
            <a:ext cx="116551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200" dirty="0">
                <a:latin typeface="Times New Roman"/>
                <a:cs typeface="Times New Roman"/>
              </a:rPr>
              <a:t>Star Trackers</a:t>
            </a:r>
            <a:endParaRPr lang="ja-JP" altLang="en-US" sz="1200" dirty="0">
              <a:latin typeface="Times New Roman"/>
              <a:cs typeface="Times New Roman"/>
            </a:endParaRPr>
          </a:p>
        </p:txBody>
      </p:sp>
      <p:sp>
        <p:nvSpPr>
          <p:cNvPr id="81" name="テキスト ボックス 14">
            <a:extLst>
              <a:ext uri="{FF2B5EF4-FFF2-40B4-BE49-F238E27FC236}">
                <a16:creationId xmlns:a16="http://schemas.microsoft.com/office/drawing/2014/main" id="{9C4524A7-CBD9-ED4B-9C26-552EC28670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377" y="3712438"/>
            <a:ext cx="134577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200" dirty="0">
                <a:latin typeface="Times New Roman"/>
                <a:cs typeface="Times New Roman"/>
              </a:rPr>
              <a:t>Reentry Capsule</a:t>
            </a:r>
            <a:endParaRPr lang="ja-JP" altLang="en-US" sz="1200" dirty="0">
              <a:latin typeface="Times New Roman"/>
              <a:cs typeface="Times New Roman"/>
            </a:endParaRPr>
          </a:p>
        </p:txBody>
      </p:sp>
      <p:sp>
        <p:nvSpPr>
          <p:cNvPr id="82" name="テキスト ボックス 16">
            <a:extLst>
              <a:ext uri="{FF2B5EF4-FFF2-40B4-BE49-F238E27FC236}">
                <a16:creationId xmlns:a16="http://schemas.microsoft.com/office/drawing/2014/main" id="{CE0A33ED-2FC4-BD45-A1D3-DC4E3BF8C0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799" y="4041552"/>
            <a:ext cx="115836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200" dirty="0">
                <a:latin typeface="Times New Roman"/>
                <a:cs typeface="Times New Roman"/>
              </a:rPr>
              <a:t>Sampler Horn</a:t>
            </a:r>
            <a:endParaRPr lang="ja-JP" altLang="en-US" sz="1200" dirty="0">
              <a:latin typeface="Times New Roman"/>
              <a:cs typeface="Times New Roman"/>
            </a:endParaRPr>
          </a:p>
        </p:txBody>
      </p:sp>
      <p:sp>
        <p:nvSpPr>
          <p:cNvPr id="85" name="テキスト ボックス 19">
            <a:extLst>
              <a:ext uri="{FF2B5EF4-FFF2-40B4-BE49-F238E27FC236}">
                <a16:creationId xmlns:a16="http://schemas.microsoft.com/office/drawing/2014/main" id="{0A0374D5-9A15-4D4C-B05D-00FE8E5F40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050" y="1931836"/>
            <a:ext cx="140004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200" dirty="0">
                <a:latin typeface="Times New Roman"/>
                <a:cs typeface="Times New Roman"/>
              </a:rPr>
              <a:t>Solar Array Panel</a:t>
            </a:r>
            <a:endParaRPr lang="ja-JP" altLang="en-US" sz="1200" dirty="0">
              <a:latin typeface="Times New Roman"/>
              <a:cs typeface="Times New Roman"/>
            </a:endParaRPr>
          </a:p>
        </p:txBody>
      </p:sp>
      <p:sp>
        <p:nvSpPr>
          <p:cNvPr id="92" name="テキスト ボックス 25">
            <a:extLst>
              <a:ext uri="{FF2B5EF4-FFF2-40B4-BE49-F238E27FC236}">
                <a16:creationId xmlns:a16="http://schemas.microsoft.com/office/drawing/2014/main" id="{11BD0010-B1D1-3345-9596-4E6D40853F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6812" y="4055305"/>
            <a:ext cx="76948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200" dirty="0">
                <a:latin typeface="Times New Roman"/>
                <a:cs typeface="Times New Roman"/>
              </a:rPr>
              <a:t>LIDAR</a:t>
            </a:r>
            <a:endParaRPr lang="ja-JP" altLang="en-US" sz="1200" dirty="0">
              <a:latin typeface="Times New Roman"/>
              <a:cs typeface="Times New Roman"/>
            </a:endParaRPr>
          </a:p>
        </p:txBody>
      </p:sp>
      <p:sp>
        <p:nvSpPr>
          <p:cNvPr id="94" name="テキスト ボックス 32">
            <a:extLst>
              <a:ext uri="{FF2B5EF4-FFF2-40B4-BE49-F238E27FC236}">
                <a16:creationId xmlns:a16="http://schemas.microsoft.com/office/drawing/2014/main" id="{02D2BF49-B5DF-764B-AA0D-508AE32A0B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1558" y="1624715"/>
            <a:ext cx="105753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200" dirty="0">
                <a:latin typeface="Times New Roman"/>
                <a:cs typeface="Times New Roman"/>
              </a:rPr>
              <a:t>X-band LGA</a:t>
            </a:r>
            <a:endParaRPr lang="ja-JP" altLang="en-US" sz="1200" dirty="0">
              <a:latin typeface="Times New Roman"/>
              <a:cs typeface="Times New Roman"/>
            </a:endParaRPr>
          </a:p>
        </p:txBody>
      </p:sp>
      <p:sp>
        <p:nvSpPr>
          <p:cNvPr id="98" name="テキスト ボックス 33">
            <a:extLst>
              <a:ext uri="{FF2B5EF4-FFF2-40B4-BE49-F238E27FC236}">
                <a16:creationId xmlns:a16="http://schemas.microsoft.com/office/drawing/2014/main" id="{52165862-23D9-7747-9994-3CE448B93D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937" y="1510919"/>
            <a:ext cx="149122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200" dirty="0">
                <a:latin typeface="Times New Roman"/>
                <a:cs typeface="Times New Roman"/>
              </a:rPr>
              <a:t>Deployable Camera (DCAM3)</a:t>
            </a:r>
            <a:endParaRPr lang="ja-JP" altLang="en-US" sz="1200" dirty="0">
              <a:latin typeface="Times New Roman"/>
              <a:cs typeface="Times New Roman"/>
            </a:endParaRPr>
          </a:p>
        </p:txBody>
      </p:sp>
      <p:sp>
        <p:nvSpPr>
          <p:cNvPr id="102" name="テキスト ボックス 36">
            <a:extLst>
              <a:ext uri="{FF2B5EF4-FFF2-40B4-BE49-F238E27FC236}">
                <a16:creationId xmlns:a16="http://schemas.microsoft.com/office/drawing/2014/main" id="{17EC140E-897C-E741-9C6F-E310F5D305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9160" y="3985396"/>
            <a:ext cx="79163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200" dirty="0">
                <a:latin typeface="Times New Roman"/>
                <a:cs typeface="Times New Roman"/>
              </a:rPr>
              <a:t>ONC-W2</a:t>
            </a:r>
            <a:endParaRPr lang="ja-JP" altLang="en-US" sz="1200" dirty="0">
              <a:latin typeface="Times New Roman"/>
              <a:cs typeface="Times New Roman"/>
            </a:endParaRPr>
          </a:p>
        </p:txBody>
      </p:sp>
      <p:sp>
        <p:nvSpPr>
          <p:cNvPr id="103" name="テキスト ボックス 3">
            <a:extLst>
              <a:ext uri="{FF2B5EF4-FFF2-40B4-BE49-F238E27FC236}">
                <a16:creationId xmlns:a16="http://schemas.microsoft.com/office/drawing/2014/main" id="{7DBA62E3-0F0F-6544-AA92-A047A7FFA1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2700" y="1479751"/>
            <a:ext cx="1020389" cy="284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200">
                <a:latin typeface="Times New Roman"/>
                <a:cs typeface="Times New Roman"/>
              </a:rPr>
              <a:t>Ion Engine</a:t>
            </a:r>
            <a:endParaRPr lang="ja-JP" altLang="en-US" sz="1200">
              <a:latin typeface="Times New Roman"/>
              <a:cs typeface="Times New Roman"/>
            </a:endParaRPr>
          </a:p>
        </p:txBody>
      </p:sp>
      <p:sp>
        <p:nvSpPr>
          <p:cNvPr id="104" name="テキスト ボックス 5">
            <a:extLst>
              <a:ext uri="{FF2B5EF4-FFF2-40B4-BE49-F238E27FC236}">
                <a16:creationId xmlns:a16="http://schemas.microsoft.com/office/drawing/2014/main" id="{123C31B4-9455-C34D-A43D-91B6AE3E19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2064" y="3727223"/>
            <a:ext cx="221525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200" dirty="0">
                <a:latin typeface="Times New Roman"/>
                <a:cs typeface="Times New Roman"/>
              </a:rPr>
              <a:t>Small Carry-on Impactor (SCI)</a:t>
            </a:r>
            <a:endParaRPr lang="ja-JP" altLang="en-US" sz="1200" dirty="0">
              <a:latin typeface="Times New Roman"/>
              <a:cs typeface="Times New Roman"/>
            </a:endParaRPr>
          </a:p>
        </p:txBody>
      </p:sp>
      <p:sp>
        <p:nvSpPr>
          <p:cNvPr id="105" name="テキスト ボックス 11">
            <a:extLst>
              <a:ext uri="{FF2B5EF4-FFF2-40B4-BE49-F238E27FC236}">
                <a16:creationId xmlns:a16="http://schemas.microsoft.com/office/drawing/2014/main" id="{6A6EFE55-657A-D34C-8702-FFCCBC2E62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1176" y="3042123"/>
            <a:ext cx="148857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200" dirty="0">
                <a:latin typeface="Times New Roman"/>
                <a:cs typeface="Times New Roman"/>
              </a:rPr>
              <a:t>MASCOT Lander</a:t>
            </a:r>
            <a:endParaRPr lang="ja-JP" altLang="en-US" sz="1200" dirty="0">
              <a:latin typeface="Times New Roman"/>
              <a:cs typeface="Times New Roman"/>
            </a:endParaRPr>
          </a:p>
        </p:txBody>
      </p:sp>
      <p:sp>
        <p:nvSpPr>
          <p:cNvPr id="106" name="テキスト ボックス 12">
            <a:extLst>
              <a:ext uri="{FF2B5EF4-FFF2-40B4-BE49-F238E27FC236}">
                <a16:creationId xmlns:a16="http://schemas.microsoft.com/office/drawing/2014/main" id="{7EB8D9D8-0C78-E740-968F-7CCD9515E7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4144" y="3419794"/>
            <a:ext cx="150390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200" dirty="0">
                <a:latin typeface="Times New Roman"/>
                <a:cs typeface="Times New Roman"/>
              </a:rPr>
              <a:t>MINERVA-II Rovers</a:t>
            </a:r>
            <a:endParaRPr lang="ja-JP" altLang="en-US" sz="1200" dirty="0">
              <a:latin typeface="Times New Roman"/>
              <a:cs typeface="Times New Roman"/>
            </a:endParaRPr>
          </a:p>
        </p:txBody>
      </p:sp>
      <p:sp>
        <p:nvSpPr>
          <p:cNvPr id="107" name="テキスト ボックス 17">
            <a:extLst>
              <a:ext uri="{FF2B5EF4-FFF2-40B4-BE49-F238E27FC236}">
                <a16:creationId xmlns:a16="http://schemas.microsoft.com/office/drawing/2014/main" id="{DB619E10-B9DE-C044-A6AB-14CD4A71CB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3593" y="3915631"/>
            <a:ext cx="153635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200" dirty="0">
                <a:latin typeface="Times New Roman"/>
                <a:cs typeface="Times New Roman"/>
              </a:rPr>
              <a:t>Target Markers ×5</a:t>
            </a:r>
            <a:endParaRPr lang="ja-JP" altLang="en-US" sz="1200" dirty="0">
              <a:latin typeface="Times New Roman"/>
              <a:cs typeface="Times New Roman"/>
            </a:endParaRPr>
          </a:p>
        </p:txBody>
      </p:sp>
      <p:sp>
        <p:nvSpPr>
          <p:cNvPr id="108" name="テキスト ボックス 21">
            <a:extLst>
              <a:ext uri="{FF2B5EF4-FFF2-40B4-BE49-F238E27FC236}">
                <a16:creationId xmlns:a16="http://schemas.microsoft.com/office/drawing/2014/main" id="{A9C14852-05D6-7542-B204-CC29B6BC79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51932" y="1698872"/>
            <a:ext cx="144248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200" dirty="0">
                <a:latin typeface="Times New Roman"/>
                <a:cs typeface="Times New Roman"/>
              </a:rPr>
              <a:t>RCS thrusters ×12</a:t>
            </a:r>
            <a:endParaRPr lang="ja-JP" altLang="en-US" sz="1200" dirty="0">
              <a:latin typeface="Times New Roman"/>
              <a:cs typeface="Times New Roman"/>
            </a:endParaRPr>
          </a:p>
        </p:txBody>
      </p:sp>
      <p:sp>
        <p:nvSpPr>
          <p:cNvPr id="109" name="テキスト ボックス 26">
            <a:extLst>
              <a:ext uri="{FF2B5EF4-FFF2-40B4-BE49-F238E27FC236}">
                <a16:creationId xmlns:a16="http://schemas.microsoft.com/office/drawing/2014/main" id="{4A121F19-A2D6-0142-89EE-EEFAE43129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035" y="3208703"/>
            <a:ext cx="210499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200" dirty="0">
                <a:latin typeface="Times New Roman"/>
                <a:cs typeface="Times New Roman"/>
              </a:rPr>
              <a:t>Thermal Infrared Imager (TIR)</a:t>
            </a:r>
            <a:endParaRPr lang="ja-JP" altLang="en-US" sz="1200" dirty="0">
              <a:latin typeface="Times New Roman"/>
              <a:cs typeface="Times New Roman"/>
            </a:endParaRPr>
          </a:p>
        </p:txBody>
      </p:sp>
      <p:sp>
        <p:nvSpPr>
          <p:cNvPr id="110" name="テキスト ボックス 27">
            <a:extLst>
              <a:ext uri="{FF2B5EF4-FFF2-40B4-BE49-F238E27FC236}">
                <a16:creationId xmlns:a16="http://schemas.microsoft.com/office/drawing/2014/main" id="{FDEA2C63-5AB0-C648-954B-56F7F13A34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32927" y="2326041"/>
            <a:ext cx="13066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200" dirty="0">
                <a:latin typeface="Times New Roman"/>
                <a:cs typeface="Times New Roman"/>
              </a:rPr>
              <a:t>ONC-T, ONC-W1</a:t>
            </a:r>
            <a:endParaRPr lang="ja-JP" altLang="en-US" sz="1200" dirty="0">
              <a:latin typeface="Times New Roman"/>
              <a:cs typeface="Times New Roman"/>
            </a:endParaRPr>
          </a:p>
        </p:txBody>
      </p:sp>
      <p:sp>
        <p:nvSpPr>
          <p:cNvPr id="111" name="テキスト ボックス 40">
            <a:extLst>
              <a:ext uri="{FF2B5EF4-FFF2-40B4-BE49-F238E27FC236}">
                <a16:creationId xmlns:a16="http://schemas.microsoft.com/office/drawing/2014/main" id="{F8415C50-0576-574C-9A80-ADF36118F4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3999" y="3707501"/>
            <a:ext cx="2383098" cy="461665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kumimoji="1"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kumimoji="1"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kumimoji="1"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kumimoji="1"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 altLang="ja-JP" sz="12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Size </a:t>
            </a:r>
            <a:r>
              <a:rPr lang="ja-JP" altLang="en-US" sz="12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ja-JP" sz="12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1m×1.6m×1.25m (body)</a:t>
            </a:r>
          </a:p>
          <a:p>
            <a:r>
              <a:rPr lang="en-US" altLang="ja-JP" sz="12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Mass</a:t>
            </a:r>
            <a:r>
              <a:rPr lang="ja-JP" altLang="en-US" sz="1200" b="1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ja-JP" sz="1200" b="1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609kg </a:t>
            </a:r>
            <a:r>
              <a:rPr lang="en-US" altLang="ja-JP" sz="12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(Wet)</a:t>
            </a:r>
            <a:endParaRPr lang="ja-JP" altLang="en-US" sz="1200" b="1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" name="テキスト ボックス 111">
            <a:extLst>
              <a:ext uri="{FF2B5EF4-FFF2-40B4-BE49-F238E27FC236}">
                <a16:creationId xmlns:a16="http://schemas.microsoft.com/office/drawing/2014/main" id="{0A4DF8EA-8DF5-FB47-A8C2-FF1FF7A19DBC}"/>
              </a:ext>
            </a:extLst>
          </p:cNvPr>
          <p:cNvSpPr txBox="1"/>
          <p:nvPr/>
        </p:nvSpPr>
        <p:spPr>
          <a:xfrm>
            <a:off x="5909683" y="5340699"/>
            <a:ext cx="2701812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361950" indent="-361950">
              <a:lnSpc>
                <a:spcPts val="1200"/>
              </a:lnSpc>
            </a:pPr>
            <a:r>
              <a:rPr lang="en-US" altLang="ja-JP" sz="1200" b="1" dirty="0">
                <a:solidFill>
                  <a:srgbClr val="FF0080"/>
                </a:solidFill>
                <a:latin typeface="Times New Roman"/>
                <a:cs typeface="Times New Roman"/>
              </a:rPr>
              <a:t>II-2</a:t>
            </a:r>
            <a:r>
              <a:rPr lang="en-US" altLang="ja-JP" sz="1200" dirty="0">
                <a:solidFill>
                  <a:srgbClr val="000000"/>
                </a:solidFill>
                <a:latin typeface="Times New Roman"/>
                <a:cs typeface="Times New Roman"/>
              </a:rPr>
              <a:t> : by Tohoku Univ. &amp; MINERVA-II consortium</a:t>
            </a:r>
            <a:endParaRPr lang="ja-JP" altLang="en-US" sz="120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13" name="テキスト ボックス 112">
            <a:extLst>
              <a:ext uri="{FF2B5EF4-FFF2-40B4-BE49-F238E27FC236}">
                <a16:creationId xmlns:a16="http://schemas.microsoft.com/office/drawing/2014/main" id="{E9D91FE6-92AA-A94F-BC5F-2E262366E79D}"/>
              </a:ext>
            </a:extLst>
          </p:cNvPr>
          <p:cNvSpPr txBox="1"/>
          <p:nvPr/>
        </p:nvSpPr>
        <p:spPr>
          <a:xfrm>
            <a:off x="5919504" y="5151412"/>
            <a:ext cx="2543345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ja-JP" sz="1200" b="1" dirty="0">
                <a:solidFill>
                  <a:srgbClr val="FF0080"/>
                </a:solidFill>
                <a:latin typeface="Times New Roman"/>
                <a:cs typeface="Times New Roman"/>
              </a:rPr>
              <a:t>II-1</a:t>
            </a:r>
            <a:r>
              <a:rPr lang="en-US" altLang="ja-JP" sz="1200" b="1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US" altLang="ja-JP" sz="1200" dirty="0">
                <a:solidFill>
                  <a:srgbClr val="000000"/>
                </a:solidFill>
                <a:latin typeface="Times New Roman"/>
                <a:cs typeface="Times New Roman"/>
              </a:rPr>
              <a:t>: by JAXA MINERVA-II Team</a:t>
            </a:r>
            <a:endParaRPr lang="ja-JP" altLang="en-US" sz="120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91" name="テキスト ボックス 24">
            <a:extLst>
              <a:ext uri="{FF2B5EF4-FFF2-40B4-BE49-F238E27FC236}">
                <a16:creationId xmlns:a16="http://schemas.microsoft.com/office/drawing/2014/main" id="{003B882F-784E-0D44-B6F1-E8938FB841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17" y="3343765"/>
            <a:ext cx="201204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200" dirty="0">
                <a:latin typeface="Times New Roman"/>
                <a:cs typeface="Times New Roman"/>
              </a:rPr>
              <a:t>Near Infrared Spectrometer (NIRS3)</a:t>
            </a:r>
            <a:endParaRPr lang="ja-JP" altLang="en-US" sz="1200" dirty="0">
              <a:latin typeface="Times New Roman"/>
              <a:cs typeface="Times New Roman"/>
            </a:endParaRPr>
          </a:p>
        </p:txBody>
      </p:sp>
      <p:pic>
        <p:nvPicPr>
          <p:cNvPr id="118" name="Picture 3" descr="C:\Users\mym\Documents\はや2ONC\写真\ブルーバック写真\AOCS_ONC-W1_s.jpg">
            <a:extLst>
              <a:ext uri="{FF2B5EF4-FFF2-40B4-BE49-F238E27FC236}">
                <a16:creationId xmlns:a16="http://schemas.microsoft.com/office/drawing/2014/main" id="{9D0E17F9-4E74-DC4B-892E-15E324B89A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708"/>
          <a:stretch/>
        </p:blipFill>
        <p:spPr bwMode="auto">
          <a:xfrm>
            <a:off x="781345" y="4969938"/>
            <a:ext cx="413026" cy="315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6" name="テキスト ボックス 32">
            <a:extLst>
              <a:ext uri="{FF2B5EF4-FFF2-40B4-BE49-F238E27FC236}">
                <a16:creationId xmlns:a16="http://schemas.microsoft.com/office/drawing/2014/main" id="{74C61300-4B44-2441-9010-9C17D101D3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4215" y="3480354"/>
            <a:ext cx="105753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200" dirty="0">
                <a:latin typeface="Times New Roman"/>
                <a:cs typeface="Times New Roman"/>
              </a:rPr>
              <a:t>X-band LGA</a:t>
            </a:r>
            <a:endParaRPr lang="ja-JP" altLang="en-US" sz="1200" dirty="0">
              <a:latin typeface="Times New Roman"/>
              <a:cs typeface="Times New Roman"/>
            </a:endParaRPr>
          </a:p>
        </p:txBody>
      </p:sp>
      <p:cxnSp>
        <p:nvCxnSpPr>
          <p:cNvPr id="86" name="直線コネクタ 85">
            <a:extLst>
              <a:ext uri="{FF2B5EF4-FFF2-40B4-BE49-F238E27FC236}">
                <a16:creationId xmlns:a16="http://schemas.microsoft.com/office/drawing/2014/main" id="{4ECE6B3A-E884-8C4A-910C-874DE3C3664C}"/>
              </a:ext>
            </a:extLst>
          </p:cNvPr>
          <p:cNvCxnSpPr>
            <a:cxnSpLocks/>
          </p:cNvCxnSpPr>
          <p:nvPr/>
        </p:nvCxnSpPr>
        <p:spPr>
          <a:xfrm>
            <a:off x="6890602" y="3153137"/>
            <a:ext cx="195433" cy="36965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線コネクタ 86">
            <a:extLst>
              <a:ext uri="{FF2B5EF4-FFF2-40B4-BE49-F238E27FC236}">
                <a16:creationId xmlns:a16="http://schemas.microsoft.com/office/drawing/2014/main" id="{CFF36B10-AEDE-9741-BBAA-1952E2C7C8B2}"/>
              </a:ext>
            </a:extLst>
          </p:cNvPr>
          <p:cNvCxnSpPr>
            <a:cxnSpLocks/>
          </p:cNvCxnSpPr>
          <p:nvPr/>
        </p:nvCxnSpPr>
        <p:spPr>
          <a:xfrm>
            <a:off x="6820112" y="3161451"/>
            <a:ext cx="265923" cy="36914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テキスト ボックス 99">
            <a:extLst>
              <a:ext uri="{FF2B5EF4-FFF2-40B4-BE49-F238E27FC236}">
                <a16:creationId xmlns:a16="http://schemas.microsoft.com/office/drawing/2014/main" id="{2EED8392-F09C-D542-9CB6-9E0D6E2FDBF2}"/>
              </a:ext>
            </a:extLst>
          </p:cNvPr>
          <p:cNvSpPr txBox="1"/>
          <p:nvPr/>
        </p:nvSpPr>
        <p:spPr>
          <a:xfrm>
            <a:off x="107575" y="6456376"/>
            <a:ext cx="13505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ja-JP" altLang="en-US">
                <a:latin typeface="MS PGothic" panose="020B0600070205080204" pitchFamily="34" charset="-128"/>
                <a:ea typeface="MS PGothic" panose="020B0600070205080204" pitchFamily="34" charset="-128"/>
              </a:rPr>
              <a:t>（</a:t>
            </a:r>
            <a:r>
              <a:rPr kumimoji="1" lang="en-US" altLang="ja-JP" dirty="0">
                <a:latin typeface="MS PGothic" panose="020B0600070205080204" pitchFamily="34" charset="-128"/>
                <a:ea typeface="MS PGothic" panose="020B0600070205080204" pitchFamily="34" charset="-128"/>
              </a:rPr>
              <a:t>©JAXA</a:t>
            </a:r>
            <a:r>
              <a:rPr kumimoji="1" lang="ja-JP" altLang="en-US">
                <a:latin typeface="MS PGothic" panose="020B0600070205080204" pitchFamily="34" charset="-128"/>
                <a:ea typeface="MS PGothic" panose="020B0600070205080204" pitchFamily="34" charset="-128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21613138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 txBox="1">
            <a:spLocks noChangeArrowheads="1"/>
          </p:cNvSpPr>
          <p:nvPr/>
        </p:nvSpPr>
        <p:spPr>
          <a:xfrm>
            <a:off x="272171" y="164653"/>
            <a:ext cx="8438606" cy="613835"/>
          </a:xfrm>
          <a:prstGeom prst="rect">
            <a:avLst/>
          </a:prstGeom>
        </p:spPr>
        <p:txBody>
          <a:bodyPr lIns="61719" tIns="30861" rIns="153612" bIns="30861"/>
          <a:lstStyle>
            <a:lvl1pPr marL="111125" indent="-111125" algn="ctr" rtl="0" fontAlgn="base">
              <a:spcBef>
                <a:spcPts val="200"/>
              </a:spcBef>
              <a:spcAft>
                <a:spcPct val="0"/>
              </a:spcAft>
              <a:defRPr sz="4000" b="1">
                <a:solidFill>
                  <a:srgbClr val="2100FF"/>
                </a:solidFill>
                <a:latin typeface="+mj-lt"/>
                <a:ea typeface="+mj-ea"/>
                <a:cs typeface="+mj-cs"/>
              </a:defRPr>
            </a:lvl1pPr>
            <a:lvl2pPr marL="111125" indent="-111125" algn="ctr" rtl="0" fontAlgn="base">
              <a:spcBef>
                <a:spcPts val="200"/>
              </a:spcBef>
              <a:spcAft>
                <a:spcPct val="0"/>
              </a:spcAft>
              <a:defRPr sz="4000" b="1">
                <a:solidFill>
                  <a:srgbClr val="2100FF"/>
                </a:solidFill>
                <a:latin typeface="Times New Roman" pitchFamily="-110" charset="0"/>
                <a:ea typeface="ヒラギノ丸ゴ Pro W4" pitchFamily="-110" charset="-128"/>
                <a:cs typeface="ヒラギノ丸ゴ Pro W4" pitchFamily="-110" charset="-128"/>
              </a:defRPr>
            </a:lvl2pPr>
            <a:lvl3pPr marL="111125" indent="-111125" algn="ctr" rtl="0" fontAlgn="base">
              <a:spcBef>
                <a:spcPts val="200"/>
              </a:spcBef>
              <a:spcAft>
                <a:spcPct val="0"/>
              </a:spcAft>
              <a:defRPr sz="4000" b="1">
                <a:solidFill>
                  <a:srgbClr val="2100FF"/>
                </a:solidFill>
                <a:latin typeface="Times New Roman" pitchFamily="-110" charset="0"/>
                <a:ea typeface="ヒラギノ丸ゴ Pro W4" pitchFamily="-110" charset="-128"/>
                <a:cs typeface="ヒラギノ丸ゴ Pro W4" pitchFamily="-110" charset="-128"/>
              </a:defRPr>
            </a:lvl3pPr>
            <a:lvl4pPr marL="111125" indent="-111125" algn="ctr" rtl="0" fontAlgn="base">
              <a:spcBef>
                <a:spcPts val="200"/>
              </a:spcBef>
              <a:spcAft>
                <a:spcPct val="0"/>
              </a:spcAft>
              <a:defRPr sz="4000" b="1">
                <a:solidFill>
                  <a:srgbClr val="2100FF"/>
                </a:solidFill>
                <a:latin typeface="Times New Roman" pitchFamily="-110" charset="0"/>
                <a:ea typeface="ヒラギノ丸ゴ Pro W4" pitchFamily="-110" charset="-128"/>
                <a:cs typeface="ヒラギノ丸ゴ Pro W4" pitchFamily="-110" charset="-128"/>
              </a:defRPr>
            </a:lvl4pPr>
            <a:lvl5pPr marL="111125" indent="-111125" algn="ctr" rtl="0" fontAlgn="base">
              <a:spcBef>
                <a:spcPts val="200"/>
              </a:spcBef>
              <a:spcAft>
                <a:spcPct val="0"/>
              </a:spcAft>
              <a:defRPr sz="4000" b="1">
                <a:solidFill>
                  <a:srgbClr val="2100FF"/>
                </a:solidFill>
                <a:latin typeface="Times New Roman" pitchFamily="-110" charset="0"/>
                <a:ea typeface="ヒラギノ丸ゴ Pro W4" pitchFamily="-110" charset="-128"/>
                <a:cs typeface="ヒラギノ丸ゴ Pro W4" pitchFamily="-110" charset="-128"/>
              </a:defRPr>
            </a:lvl5pPr>
            <a:lvl6pPr marL="568325" indent="-111125" algn="ctr" rtl="0" fontAlgn="base">
              <a:spcBef>
                <a:spcPts val="200"/>
              </a:spcBef>
              <a:spcAft>
                <a:spcPct val="0"/>
              </a:spcAft>
              <a:defRPr sz="4000" b="1">
                <a:solidFill>
                  <a:srgbClr val="2100FF"/>
                </a:solidFill>
                <a:latin typeface="Times New Roman" pitchFamily="-110" charset="0"/>
                <a:ea typeface="ヒラギノ丸ゴ Pro W4" pitchFamily="-110" charset="-128"/>
                <a:cs typeface="ヒラギノ丸ゴ Pro W4" pitchFamily="-110" charset="-128"/>
              </a:defRPr>
            </a:lvl6pPr>
            <a:lvl7pPr marL="1025525" indent="-111125" algn="ctr" rtl="0" fontAlgn="base">
              <a:spcBef>
                <a:spcPts val="200"/>
              </a:spcBef>
              <a:spcAft>
                <a:spcPct val="0"/>
              </a:spcAft>
              <a:defRPr sz="4000" b="1">
                <a:solidFill>
                  <a:srgbClr val="2100FF"/>
                </a:solidFill>
                <a:latin typeface="Times New Roman" pitchFamily="-110" charset="0"/>
                <a:ea typeface="ヒラギノ丸ゴ Pro W4" pitchFamily="-110" charset="-128"/>
                <a:cs typeface="ヒラギノ丸ゴ Pro W4" pitchFamily="-110" charset="-128"/>
              </a:defRPr>
            </a:lvl7pPr>
            <a:lvl8pPr marL="1482725" indent="-111125" algn="ctr" rtl="0" fontAlgn="base">
              <a:spcBef>
                <a:spcPts val="200"/>
              </a:spcBef>
              <a:spcAft>
                <a:spcPct val="0"/>
              </a:spcAft>
              <a:defRPr sz="4000" b="1">
                <a:solidFill>
                  <a:srgbClr val="2100FF"/>
                </a:solidFill>
                <a:latin typeface="Times New Roman" pitchFamily="-110" charset="0"/>
                <a:ea typeface="ヒラギノ丸ゴ Pro W4" pitchFamily="-110" charset="-128"/>
                <a:cs typeface="ヒラギノ丸ゴ Pro W4" pitchFamily="-110" charset="-128"/>
              </a:defRPr>
            </a:lvl8pPr>
            <a:lvl9pPr marL="1939925" indent="-111125" algn="ctr" rtl="0" fontAlgn="base">
              <a:spcBef>
                <a:spcPts val="200"/>
              </a:spcBef>
              <a:spcAft>
                <a:spcPct val="0"/>
              </a:spcAft>
              <a:defRPr sz="4000" b="1">
                <a:solidFill>
                  <a:srgbClr val="2100FF"/>
                </a:solidFill>
                <a:latin typeface="Times New Roman" pitchFamily="-110" charset="0"/>
                <a:ea typeface="ヒラギノ丸ゴ Pro W4" pitchFamily="-110" charset="-128"/>
                <a:cs typeface="ヒラギノ丸ゴ Pro W4" pitchFamily="-110" charset="-128"/>
              </a:defRPr>
            </a:lvl9pPr>
          </a:lstStyle>
          <a:p>
            <a:pPr marL="0" indent="0">
              <a:spcBef>
                <a:spcPts val="0"/>
              </a:spcBef>
            </a:pPr>
            <a:r>
              <a:rPr lang="en-US" altLang="ja-JP" sz="36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From the launch to the Earth return</a:t>
            </a:r>
            <a:endParaRPr lang="ja-JP" altLang="en-US" sz="36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106" name="Group 105"/>
          <p:cNvGrpSpPr/>
          <p:nvPr/>
        </p:nvGrpSpPr>
        <p:grpSpPr>
          <a:xfrm>
            <a:off x="111952" y="1968924"/>
            <a:ext cx="5232387" cy="4016501"/>
            <a:chOff x="-168616" y="1513357"/>
            <a:chExt cx="5979406" cy="4544546"/>
          </a:xfrm>
        </p:grpSpPr>
        <p:grpSp>
          <p:nvGrpSpPr>
            <p:cNvPr id="61" name="グループ化 47"/>
            <p:cNvGrpSpPr>
              <a:grpSpLocks/>
            </p:cNvGrpSpPr>
            <p:nvPr/>
          </p:nvGrpSpPr>
          <p:grpSpPr bwMode="auto">
            <a:xfrm>
              <a:off x="-168616" y="1513357"/>
              <a:ext cx="5979406" cy="4544546"/>
              <a:chOff x="775072" y="1073282"/>
              <a:chExt cx="7574012" cy="5820376"/>
            </a:xfrm>
          </p:grpSpPr>
          <p:sp>
            <p:nvSpPr>
              <p:cNvPr id="62" name="円/楕円 3"/>
              <p:cNvSpPr/>
              <p:nvPr/>
            </p:nvSpPr>
            <p:spPr>
              <a:xfrm rot="678535">
                <a:off x="2269924" y="3738715"/>
                <a:ext cx="4248993" cy="1358034"/>
              </a:xfrm>
              <a:prstGeom prst="ellipse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ja-JP" altLang="en-US" sz="1200" dirty="0">
                  <a:latin typeface="Verdana Regular"/>
                  <a:ea typeface="ＭＳ Ｐゴシック"/>
                  <a:cs typeface="ＭＳ Ｐゴシック"/>
                </a:endParaRPr>
              </a:p>
            </p:txBody>
          </p:sp>
          <p:sp>
            <p:nvSpPr>
              <p:cNvPr id="63" name="円弧 4"/>
              <p:cNvSpPr/>
              <p:nvPr/>
            </p:nvSpPr>
            <p:spPr>
              <a:xfrm rot="661984">
                <a:off x="2508697" y="3683924"/>
                <a:ext cx="4137434" cy="1446090"/>
              </a:xfrm>
              <a:prstGeom prst="arc">
                <a:avLst>
                  <a:gd name="adj1" fmla="val 7700325"/>
                  <a:gd name="adj2" fmla="val 6938069"/>
                </a:avLst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ja-JP" altLang="en-US" sz="1200" dirty="0">
                  <a:latin typeface="Verdana Regular"/>
                  <a:ea typeface="ＭＳ Ｐゴシック"/>
                  <a:cs typeface="ＭＳ Ｐゴシック"/>
                </a:endParaRPr>
              </a:p>
            </p:txBody>
          </p:sp>
          <p:sp>
            <p:nvSpPr>
              <p:cNvPr id="64" name="円/楕円 5"/>
              <p:cNvSpPr/>
              <p:nvPr/>
            </p:nvSpPr>
            <p:spPr>
              <a:xfrm rot="1470362">
                <a:off x="892084" y="2204568"/>
                <a:ext cx="7147544" cy="3244409"/>
              </a:xfrm>
              <a:prstGeom prst="ellipse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ja-JP" altLang="en-US" sz="1200" dirty="0">
                  <a:latin typeface="Verdana Regular"/>
                  <a:ea typeface="ＭＳ Ｐゴシック"/>
                  <a:cs typeface="ＭＳ Ｐゴシック"/>
                </a:endParaRPr>
              </a:p>
            </p:txBody>
          </p:sp>
          <p:sp>
            <p:nvSpPr>
              <p:cNvPr id="65" name="円弧 6"/>
              <p:cNvSpPr/>
              <p:nvPr/>
            </p:nvSpPr>
            <p:spPr>
              <a:xfrm rot="1541255">
                <a:off x="1038872" y="2445256"/>
                <a:ext cx="6695440" cy="2669104"/>
              </a:xfrm>
              <a:prstGeom prst="arc">
                <a:avLst>
                  <a:gd name="adj1" fmla="val 16153136"/>
                  <a:gd name="adj2" fmla="val 4547710"/>
                </a:avLst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ja-JP" altLang="en-US" sz="1200" dirty="0">
                  <a:latin typeface="Verdana Regular"/>
                  <a:ea typeface="ＭＳ Ｐゴシック"/>
                  <a:cs typeface="ＭＳ Ｐゴシック"/>
                </a:endParaRPr>
              </a:p>
            </p:txBody>
          </p:sp>
          <p:sp>
            <p:nvSpPr>
              <p:cNvPr id="66" name="円弧 7"/>
              <p:cNvSpPr/>
              <p:nvPr/>
            </p:nvSpPr>
            <p:spPr>
              <a:xfrm rot="1541255">
                <a:off x="1048657" y="2449170"/>
                <a:ext cx="6697398" cy="2790427"/>
              </a:xfrm>
              <a:prstGeom prst="arc">
                <a:avLst>
                  <a:gd name="adj1" fmla="val 5535357"/>
                  <a:gd name="adj2" fmla="val 16100759"/>
                </a:avLst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ja-JP" altLang="en-US" sz="1200" dirty="0">
                  <a:latin typeface="Verdana Regular"/>
                  <a:ea typeface="ＭＳ Ｐゴシック"/>
                  <a:cs typeface="ＭＳ Ｐゴシック"/>
                </a:endParaRPr>
              </a:p>
            </p:txBody>
          </p:sp>
          <p:sp>
            <p:nvSpPr>
              <p:cNvPr id="67" name="円弧 8"/>
              <p:cNvSpPr/>
              <p:nvPr/>
            </p:nvSpPr>
            <p:spPr>
              <a:xfrm rot="1541255">
                <a:off x="1056485" y="2363070"/>
                <a:ext cx="6897028" cy="2917621"/>
              </a:xfrm>
              <a:prstGeom prst="arc">
                <a:avLst>
                  <a:gd name="adj1" fmla="val 16153136"/>
                  <a:gd name="adj2" fmla="val 6006419"/>
                </a:avLst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ja-JP" altLang="en-US" sz="1200" dirty="0">
                  <a:latin typeface="Verdana Regular"/>
                  <a:ea typeface="ＭＳ Ｐゴシック"/>
                  <a:cs typeface="ＭＳ Ｐゴシック"/>
                </a:endParaRPr>
              </a:p>
            </p:txBody>
          </p:sp>
          <p:sp>
            <p:nvSpPr>
              <p:cNvPr id="68" name="円弧 9"/>
              <p:cNvSpPr/>
              <p:nvPr/>
            </p:nvSpPr>
            <p:spPr>
              <a:xfrm rot="1541255">
                <a:off x="895998" y="2363070"/>
                <a:ext cx="7182773" cy="3105475"/>
              </a:xfrm>
              <a:prstGeom prst="arc">
                <a:avLst>
                  <a:gd name="adj1" fmla="val 7959773"/>
                  <a:gd name="adj2" fmla="val 16270212"/>
                </a:avLst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ja-JP" altLang="en-US" sz="1200" dirty="0">
                  <a:latin typeface="Verdana Regular"/>
                  <a:ea typeface="ＭＳ Ｐゴシック"/>
                  <a:cs typeface="ＭＳ Ｐゴシック"/>
                </a:endParaRPr>
              </a:p>
            </p:txBody>
          </p:sp>
          <p:sp>
            <p:nvSpPr>
              <p:cNvPr id="69" name="太陽 10"/>
              <p:cNvSpPr/>
              <p:nvPr/>
            </p:nvSpPr>
            <p:spPr>
              <a:xfrm>
                <a:off x="4211426" y="4220093"/>
                <a:ext cx="362075" cy="362011"/>
              </a:xfrm>
              <a:prstGeom prst="sun">
                <a:avLst/>
              </a:prstGeom>
              <a:solidFill>
                <a:srgbClr val="FFC0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ja-JP" altLang="en-US" sz="1200" dirty="0">
                  <a:latin typeface="Verdana Regular"/>
                  <a:ea typeface="ＭＳ Ｐゴシック"/>
                  <a:cs typeface="ＭＳ Ｐゴシック"/>
                </a:endParaRPr>
              </a:p>
            </p:txBody>
          </p:sp>
          <p:sp>
            <p:nvSpPr>
              <p:cNvPr id="70" name="円/楕円 11"/>
              <p:cNvSpPr/>
              <p:nvPr/>
            </p:nvSpPr>
            <p:spPr>
              <a:xfrm>
                <a:off x="3968738" y="4979340"/>
                <a:ext cx="135045" cy="133064"/>
              </a:xfrm>
              <a:prstGeom prst="ellipse">
                <a:avLst/>
              </a:prstGeom>
              <a:gradFill flip="none" rotWithShape="1">
                <a:gsLst>
                  <a:gs pos="0">
                    <a:srgbClr val="0070C0">
                      <a:tint val="66000"/>
                      <a:satMod val="160000"/>
                    </a:srgbClr>
                  </a:gs>
                  <a:gs pos="67000">
                    <a:schemeClr val="tx2">
                      <a:lumMod val="75000"/>
                    </a:schemeClr>
                  </a:gs>
                </a:gsLst>
                <a:lin ang="10800000" scaled="1"/>
                <a:tileRect/>
              </a:gra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ja-JP" altLang="en-US" sz="1200" dirty="0">
                  <a:latin typeface="Verdana Regular"/>
                  <a:ea typeface="ＭＳ Ｐゴシック"/>
                  <a:cs typeface="ＭＳ Ｐゴシック"/>
                </a:endParaRPr>
              </a:p>
            </p:txBody>
          </p:sp>
          <p:sp>
            <p:nvSpPr>
              <p:cNvPr id="71" name="フリーフォーム 12"/>
              <p:cNvSpPr/>
              <p:nvPr/>
            </p:nvSpPr>
            <p:spPr>
              <a:xfrm>
                <a:off x="3896324" y="4979340"/>
                <a:ext cx="227030" cy="150675"/>
              </a:xfrm>
              <a:custGeom>
                <a:avLst/>
                <a:gdLst>
                  <a:gd name="connsiteX0" fmla="*/ 0 w 228600"/>
                  <a:gd name="connsiteY0" fmla="*/ 0 h 185737"/>
                  <a:gd name="connsiteX1" fmla="*/ 66675 w 228600"/>
                  <a:gd name="connsiteY1" fmla="*/ 57150 h 185737"/>
                  <a:gd name="connsiteX2" fmla="*/ 123825 w 228600"/>
                  <a:gd name="connsiteY2" fmla="*/ 142875 h 185737"/>
                  <a:gd name="connsiteX3" fmla="*/ 228600 w 228600"/>
                  <a:gd name="connsiteY3" fmla="*/ 185737 h 185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185737">
                    <a:moveTo>
                      <a:pt x="0" y="0"/>
                    </a:moveTo>
                    <a:cubicBezTo>
                      <a:pt x="23019" y="16669"/>
                      <a:pt x="46038" y="33338"/>
                      <a:pt x="66675" y="57150"/>
                    </a:cubicBezTo>
                    <a:cubicBezTo>
                      <a:pt x="87312" y="80962"/>
                      <a:pt x="96838" y="121444"/>
                      <a:pt x="123825" y="142875"/>
                    </a:cubicBezTo>
                    <a:cubicBezTo>
                      <a:pt x="150812" y="164306"/>
                      <a:pt x="189706" y="175021"/>
                      <a:pt x="228600" y="185737"/>
                    </a:cubicBezTo>
                  </a:path>
                </a:pathLst>
              </a:cu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ja-JP" altLang="en-US" sz="1200" dirty="0">
                  <a:latin typeface="Verdana Regular"/>
                  <a:ea typeface="ＭＳ Ｐゴシック"/>
                  <a:cs typeface="ＭＳ Ｐゴシック"/>
                </a:endParaRPr>
              </a:p>
            </p:txBody>
          </p:sp>
          <p:sp>
            <p:nvSpPr>
              <p:cNvPr id="72" name="フリーフォーム 13"/>
              <p:cNvSpPr/>
              <p:nvPr/>
            </p:nvSpPr>
            <p:spPr>
              <a:xfrm>
                <a:off x="2776762" y="4777785"/>
                <a:ext cx="142874" cy="138935"/>
              </a:xfrm>
              <a:custGeom>
                <a:avLst/>
                <a:gdLst>
                  <a:gd name="connsiteX0" fmla="*/ 38100 w 333375"/>
                  <a:gd name="connsiteY0" fmla="*/ 38100 h 319088"/>
                  <a:gd name="connsiteX1" fmla="*/ 0 w 333375"/>
                  <a:gd name="connsiteY1" fmla="*/ 119063 h 319088"/>
                  <a:gd name="connsiteX2" fmla="*/ 9525 w 333375"/>
                  <a:gd name="connsiteY2" fmla="*/ 233363 h 319088"/>
                  <a:gd name="connsiteX3" fmla="*/ 123825 w 333375"/>
                  <a:gd name="connsiteY3" fmla="*/ 319088 h 319088"/>
                  <a:gd name="connsiteX4" fmla="*/ 161925 w 333375"/>
                  <a:gd name="connsiteY4" fmla="*/ 300038 h 319088"/>
                  <a:gd name="connsiteX5" fmla="*/ 242888 w 333375"/>
                  <a:gd name="connsiteY5" fmla="*/ 309563 h 319088"/>
                  <a:gd name="connsiteX6" fmla="*/ 333375 w 333375"/>
                  <a:gd name="connsiteY6" fmla="*/ 190500 h 319088"/>
                  <a:gd name="connsiteX7" fmla="*/ 314325 w 333375"/>
                  <a:gd name="connsiteY7" fmla="*/ 95250 h 319088"/>
                  <a:gd name="connsiteX8" fmla="*/ 247650 w 333375"/>
                  <a:gd name="connsiteY8" fmla="*/ 57150 h 319088"/>
                  <a:gd name="connsiteX9" fmla="*/ 161925 w 333375"/>
                  <a:gd name="connsiteY9" fmla="*/ 0 h 319088"/>
                  <a:gd name="connsiteX10" fmla="*/ 104775 w 333375"/>
                  <a:gd name="connsiteY10" fmla="*/ 47625 h 319088"/>
                  <a:gd name="connsiteX11" fmla="*/ 38100 w 333375"/>
                  <a:gd name="connsiteY11" fmla="*/ 38100 h 319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33375" h="319088">
                    <a:moveTo>
                      <a:pt x="38100" y="38100"/>
                    </a:moveTo>
                    <a:lnTo>
                      <a:pt x="0" y="119063"/>
                    </a:lnTo>
                    <a:lnTo>
                      <a:pt x="9525" y="233363"/>
                    </a:lnTo>
                    <a:lnTo>
                      <a:pt x="123825" y="319088"/>
                    </a:lnTo>
                    <a:lnTo>
                      <a:pt x="161925" y="300038"/>
                    </a:lnTo>
                    <a:lnTo>
                      <a:pt x="242888" y="309563"/>
                    </a:lnTo>
                    <a:lnTo>
                      <a:pt x="333375" y="190500"/>
                    </a:lnTo>
                    <a:lnTo>
                      <a:pt x="314325" y="95250"/>
                    </a:lnTo>
                    <a:lnTo>
                      <a:pt x="247650" y="57150"/>
                    </a:lnTo>
                    <a:lnTo>
                      <a:pt x="161925" y="0"/>
                    </a:lnTo>
                    <a:lnTo>
                      <a:pt x="104775" y="47625"/>
                    </a:lnTo>
                    <a:lnTo>
                      <a:pt x="38100" y="381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65000"/>
                      <a:shade val="30000"/>
                      <a:satMod val="11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0" scaled="1"/>
                <a:tileRect/>
              </a:gra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ja-JP" altLang="en-US" sz="1200" dirty="0">
                  <a:latin typeface="Verdana Regular"/>
                  <a:ea typeface="ＭＳ Ｐゴシック"/>
                  <a:cs typeface="ＭＳ Ｐゴシック"/>
                </a:endParaRPr>
              </a:p>
            </p:txBody>
          </p:sp>
          <p:sp>
            <p:nvSpPr>
              <p:cNvPr id="73" name="テキスト ボックス 17"/>
              <p:cNvSpPr txBox="1">
                <a:spLocks noChangeArrowheads="1"/>
              </p:cNvSpPr>
              <p:nvPr/>
            </p:nvSpPr>
            <p:spPr bwMode="auto">
              <a:xfrm>
                <a:off x="3635375" y="4017962"/>
                <a:ext cx="720726" cy="401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 marL="1143000" indent="-228600"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 marL="1600200" indent="-228600"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 marL="2057400" indent="-228600"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US" altLang="ja-JP" sz="1200" b="0" dirty="0">
                    <a:latin typeface="Verdana Regular"/>
                    <a:ea typeface="ＭＳ Ｐゴシック"/>
                    <a:cs typeface="ＭＳ Ｐゴシック"/>
                  </a:rPr>
                  <a:t>Sun</a:t>
                </a:r>
                <a:endParaRPr lang="ja-JP" altLang="en-US" sz="1200" b="0" dirty="0">
                  <a:latin typeface="Verdana Regular"/>
                  <a:ea typeface="ＭＳ Ｐゴシック"/>
                  <a:cs typeface="ＭＳ Ｐゴシック"/>
                </a:endParaRPr>
              </a:p>
            </p:txBody>
          </p:sp>
          <p:sp>
            <p:nvSpPr>
              <p:cNvPr id="74" name="テキスト ボックス 18"/>
              <p:cNvSpPr txBox="1">
                <a:spLocks noChangeArrowheads="1"/>
              </p:cNvSpPr>
              <p:nvPr/>
            </p:nvSpPr>
            <p:spPr bwMode="auto">
              <a:xfrm>
                <a:off x="4645023" y="4400552"/>
                <a:ext cx="1759061" cy="6690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 marL="1143000" indent="-228600"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 marL="1600200" indent="-228600"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 marL="2057400" indent="-228600"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algn="l" eaLnBrk="1" hangingPunct="1"/>
                <a:r>
                  <a:rPr lang="en-US" altLang="ja-JP" sz="1200" b="0" dirty="0">
                    <a:latin typeface="Verdana Regular"/>
                    <a:ea typeface="ＭＳ Ｐゴシック"/>
                    <a:cs typeface="ＭＳ Ｐゴシック"/>
                  </a:rPr>
                  <a:t>Launch</a:t>
                </a:r>
              </a:p>
              <a:p>
                <a:pPr algn="l" eaLnBrk="1" hangingPunct="1"/>
                <a:r>
                  <a:rPr lang="en-US" altLang="ja-JP" sz="1200" b="0" dirty="0">
                    <a:latin typeface="Verdana Regular"/>
                    <a:ea typeface="ＭＳ Ｐゴシック"/>
                    <a:cs typeface="ＭＳ Ｐゴシック"/>
                  </a:rPr>
                  <a:t>(2014.12.03)</a:t>
                </a:r>
                <a:endParaRPr lang="ja-JP" altLang="en-US" sz="1200" b="0" dirty="0">
                  <a:latin typeface="Verdana Regular"/>
                  <a:ea typeface="ＭＳ Ｐゴシック"/>
                  <a:cs typeface="ＭＳ Ｐゴシック"/>
                </a:endParaRPr>
              </a:p>
            </p:txBody>
          </p:sp>
          <p:sp>
            <p:nvSpPr>
              <p:cNvPr id="75" name="テキスト ボックス 19"/>
              <p:cNvSpPr txBox="1">
                <a:spLocks noChangeArrowheads="1"/>
              </p:cNvSpPr>
              <p:nvPr/>
            </p:nvSpPr>
            <p:spPr bwMode="auto">
              <a:xfrm>
                <a:off x="1763214" y="5903631"/>
                <a:ext cx="1989137" cy="6690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 marL="1143000" indent="-228600"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 marL="1600200" indent="-228600"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 marL="2057400" indent="-228600"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algn="l" eaLnBrk="1" hangingPunct="1"/>
                <a:r>
                  <a:rPr lang="en-US" altLang="ja-JP" sz="1200" b="0" dirty="0">
                    <a:latin typeface="Verdana Regular"/>
                    <a:ea typeface="ＭＳ Ｐゴシック"/>
                    <a:cs typeface="ＭＳ Ｐゴシック"/>
                  </a:rPr>
                  <a:t>Earth swing-by</a:t>
                </a:r>
                <a:br>
                  <a:rPr lang="en-US" altLang="ja-JP" sz="1200" b="0" dirty="0">
                    <a:latin typeface="Verdana Regular"/>
                    <a:ea typeface="ＭＳ Ｐゴシック"/>
                    <a:cs typeface="ＭＳ Ｐゴシック"/>
                  </a:rPr>
                </a:br>
                <a:r>
                  <a:rPr lang="en-US" altLang="ja-JP" sz="1200" b="0" dirty="0">
                    <a:latin typeface="Verdana Regular"/>
                    <a:ea typeface="ＭＳ Ｐゴシック"/>
                    <a:cs typeface="ＭＳ Ｐゴシック"/>
                  </a:rPr>
                  <a:t> (2015.12.03)</a:t>
                </a:r>
                <a:endParaRPr lang="ja-JP" altLang="en-US" sz="1200" b="0" dirty="0">
                  <a:latin typeface="Verdana Regular"/>
                  <a:ea typeface="ＭＳ Ｐゴシック"/>
                  <a:cs typeface="ＭＳ Ｐゴシック"/>
                </a:endParaRPr>
              </a:p>
            </p:txBody>
          </p:sp>
          <p:cxnSp>
            <p:nvCxnSpPr>
              <p:cNvPr id="76" name="直線コネクタ 17"/>
              <p:cNvCxnSpPr/>
              <p:nvPr/>
            </p:nvCxnSpPr>
            <p:spPr>
              <a:xfrm flipV="1">
                <a:off x="3418777" y="5137842"/>
                <a:ext cx="612590" cy="81990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7" name="テキスト ボックス 22"/>
              <p:cNvSpPr txBox="1">
                <a:spLocks noChangeArrowheads="1"/>
              </p:cNvSpPr>
              <p:nvPr/>
            </p:nvSpPr>
            <p:spPr bwMode="auto">
              <a:xfrm>
                <a:off x="954953" y="4943397"/>
                <a:ext cx="2582929" cy="6690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 marL="1143000" indent="-228600"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 marL="1600200" indent="-228600"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 marL="2057400" indent="-228600"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algn="l" eaLnBrk="1" hangingPunct="1"/>
                <a:r>
                  <a:rPr lang="en-US" altLang="ja-JP" sz="1200" b="0" dirty="0">
                    <a:latin typeface="Verdana Regular"/>
                    <a:ea typeface="ＭＳ Ｐゴシック"/>
                    <a:cs typeface="ＭＳ Ｐゴシック"/>
                  </a:rPr>
                  <a:t>Arrive at Ryugu</a:t>
                </a:r>
                <a:br>
                  <a:rPr lang="en-US" altLang="ja-JP" sz="1200" b="0" dirty="0">
                    <a:latin typeface="Verdana Regular"/>
                    <a:ea typeface="ＭＳ Ｐゴシック"/>
                    <a:cs typeface="ＭＳ Ｐゴシック"/>
                  </a:rPr>
                </a:br>
                <a:r>
                  <a:rPr lang="en-US" altLang="ja-JP" sz="1200" b="0" dirty="0">
                    <a:latin typeface="Verdana Regular"/>
                    <a:ea typeface="ＭＳ Ｐゴシック"/>
                    <a:cs typeface="ＭＳ Ｐゴシック"/>
                  </a:rPr>
                  <a:t> (2018.06.27)</a:t>
                </a:r>
                <a:endParaRPr lang="ja-JP" altLang="en-US" sz="1200" b="0" dirty="0">
                  <a:latin typeface="Verdana Regular"/>
                  <a:ea typeface="ＭＳ Ｐゴシック"/>
                  <a:cs typeface="ＭＳ Ｐゴシック"/>
                </a:endParaRPr>
              </a:p>
            </p:txBody>
          </p:sp>
          <p:cxnSp>
            <p:nvCxnSpPr>
              <p:cNvPr id="78" name="直線矢印コネクタ 19"/>
              <p:cNvCxnSpPr/>
              <p:nvPr/>
            </p:nvCxnSpPr>
            <p:spPr>
              <a:xfrm flipV="1">
                <a:off x="6471945" y="4707341"/>
                <a:ext cx="5871" cy="140891"/>
              </a:xfrm>
              <a:prstGeom prst="straightConnector1">
                <a:avLst/>
              </a:prstGeom>
              <a:noFill/>
              <a:ln>
                <a:solidFill>
                  <a:srgbClr val="0070C0"/>
                </a:solidFill>
                <a:headEnd type="none" w="med" len="med"/>
                <a:tailEnd type="triangle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79" name="直線矢印コネクタ 20"/>
              <p:cNvCxnSpPr/>
              <p:nvPr/>
            </p:nvCxnSpPr>
            <p:spPr>
              <a:xfrm flipH="1">
                <a:off x="2635913" y="3689794"/>
                <a:ext cx="144830" cy="35223"/>
              </a:xfrm>
              <a:prstGeom prst="straightConnector1">
                <a:avLst/>
              </a:prstGeom>
              <a:noFill/>
              <a:ln>
                <a:solidFill>
                  <a:srgbClr val="0070C0"/>
                </a:solidFill>
                <a:headEnd type="none" w="med" len="med"/>
                <a:tailEnd type="triangle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0" name="直線矢印コネクタ 21"/>
              <p:cNvCxnSpPr/>
              <p:nvPr/>
            </p:nvCxnSpPr>
            <p:spPr>
              <a:xfrm flipH="1" flipV="1">
                <a:off x="4528485" y="3648702"/>
                <a:ext cx="174188" cy="41093"/>
              </a:xfrm>
              <a:prstGeom prst="straightConnector1">
                <a:avLst/>
              </a:prstGeom>
              <a:noFill/>
              <a:ln>
                <a:solidFill>
                  <a:srgbClr val="FF0000"/>
                </a:solidFill>
                <a:headEnd type="none" w="med" len="med"/>
                <a:tailEnd type="triangle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1" name="直線矢印コネクタ 22"/>
              <p:cNvCxnSpPr/>
              <p:nvPr/>
            </p:nvCxnSpPr>
            <p:spPr>
              <a:xfrm>
                <a:off x="4638086" y="5137842"/>
                <a:ext cx="152658" cy="17612"/>
              </a:xfrm>
              <a:prstGeom prst="straightConnector1">
                <a:avLst/>
              </a:prstGeom>
              <a:noFill/>
              <a:ln>
                <a:solidFill>
                  <a:srgbClr val="FF0000"/>
                </a:solidFill>
                <a:headEnd type="none" w="med" len="med"/>
                <a:tailEnd type="triangle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2" name="直線矢印コネクタ 23"/>
              <p:cNvCxnSpPr/>
              <p:nvPr/>
            </p:nvCxnSpPr>
            <p:spPr>
              <a:xfrm>
                <a:off x="4779002" y="5374618"/>
                <a:ext cx="127216" cy="35223"/>
              </a:xfrm>
              <a:prstGeom prst="straightConnector1">
                <a:avLst/>
              </a:prstGeom>
              <a:noFill/>
              <a:ln>
                <a:solidFill>
                  <a:srgbClr val="FF0000"/>
                </a:solidFill>
                <a:headEnd type="none" w="med" len="med"/>
                <a:tailEnd type="triangle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3" name="直線矢印コネクタ 24"/>
              <p:cNvCxnSpPr/>
              <p:nvPr/>
            </p:nvCxnSpPr>
            <p:spPr>
              <a:xfrm flipH="1" flipV="1">
                <a:off x="4904260" y="2537227"/>
                <a:ext cx="109601" cy="72402"/>
              </a:xfrm>
              <a:prstGeom prst="straightConnector1">
                <a:avLst/>
              </a:prstGeom>
              <a:noFill/>
              <a:ln>
                <a:solidFill>
                  <a:srgbClr val="FF0000"/>
                </a:solidFill>
                <a:headEnd type="none" w="med" len="med"/>
                <a:tailEnd type="triangle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4" name="直線矢印コネクタ 25"/>
              <p:cNvCxnSpPr/>
              <p:nvPr/>
            </p:nvCxnSpPr>
            <p:spPr>
              <a:xfrm flipH="1" flipV="1">
                <a:off x="5103890" y="2486350"/>
                <a:ext cx="109601" cy="72402"/>
              </a:xfrm>
              <a:prstGeom prst="straightConnector1">
                <a:avLst/>
              </a:prstGeom>
              <a:noFill/>
              <a:ln>
                <a:solidFill>
                  <a:srgbClr val="FF0000"/>
                </a:solidFill>
                <a:headEnd type="none" w="med" len="med"/>
                <a:tailEnd type="triangle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5" name="直線矢印コネクタ 26"/>
              <p:cNvCxnSpPr/>
              <p:nvPr/>
            </p:nvCxnSpPr>
            <p:spPr>
              <a:xfrm>
                <a:off x="2070294" y="3934397"/>
                <a:ext cx="84158" cy="84143"/>
              </a:xfrm>
              <a:prstGeom prst="straightConnector1">
                <a:avLst/>
              </a:prstGeom>
              <a:noFill/>
              <a:ln>
                <a:solidFill>
                  <a:srgbClr val="FF0000"/>
                </a:solidFill>
                <a:headEnd type="none" w="med" len="med"/>
                <a:tailEnd type="triangle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6" name="直線矢印コネクタ 27"/>
              <p:cNvCxnSpPr/>
              <p:nvPr/>
            </p:nvCxnSpPr>
            <p:spPr>
              <a:xfrm>
                <a:off x="1782592" y="3860038"/>
                <a:ext cx="82201" cy="84143"/>
              </a:xfrm>
              <a:prstGeom prst="straightConnector1">
                <a:avLst/>
              </a:prstGeom>
              <a:noFill/>
              <a:ln>
                <a:solidFill>
                  <a:srgbClr val="FF0000"/>
                </a:solidFill>
                <a:headEnd type="none" w="med" len="med"/>
                <a:tailEnd type="triangle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7" name="直線矢印コネクタ 28"/>
              <p:cNvCxnSpPr/>
              <p:nvPr/>
            </p:nvCxnSpPr>
            <p:spPr>
              <a:xfrm flipH="1" flipV="1">
                <a:off x="5829997" y="2707470"/>
                <a:ext cx="109601" cy="74359"/>
              </a:xfrm>
              <a:prstGeom prst="straightConnector1">
                <a:avLst/>
              </a:prstGeom>
              <a:noFill/>
              <a:ln>
                <a:solidFill>
                  <a:srgbClr val="00B050"/>
                </a:solidFill>
                <a:headEnd type="none" w="med" len="med"/>
                <a:tailEnd type="triangle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8" name="直線矢印コネクタ 29"/>
              <p:cNvCxnSpPr/>
              <p:nvPr/>
            </p:nvCxnSpPr>
            <p:spPr>
              <a:xfrm>
                <a:off x="4076382" y="5425495"/>
                <a:ext cx="140915" cy="58705"/>
              </a:xfrm>
              <a:prstGeom prst="straightConnector1">
                <a:avLst/>
              </a:prstGeom>
              <a:noFill/>
              <a:ln>
                <a:solidFill>
                  <a:srgbClr val="00B050"/>
                </a:solidFill>
                <a:headEnd type="none" w="med" len="med"/>
                <a:tailEnd type="triangle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89" name="テキスト ボックス 50"/>
              <p:cNvSpPr txBox="1">
                <a:spLocks noChangeArrowheads="1"/>
              </p:cNvSpPr>
              <p:nvPr/>
            </p:nvSpPr>
            <p:spPr bwMode="auto">
              <a:xfrm>
                <a:off x="3635375" y="1395717"/>
                <a:ext cx="1858650" cy="401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 marL="1143000" indent="-228600"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 marL="1600200" indent="-228600"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 marL="2057400" indent="-228600"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algn="l" eaLnBrk="1" hangingPunct="1"/>
                <a:r>
                  <a:rPr lang="en-US" altLang="ja-JP" sz="1200" b="0" dirty="0" err="1">
                    <a:latin typeface="Verdana Regular"/>
                    <a:ea typeface="ＭＳ Ｐゴシック"/>
                    <a:cs typeface="ＭＳ Ｐゴシック"/>
                  </a:rPr>
                  <a:t>Ryugu</a:t>
                </a:r>
                <a:r>
                  <a:rPr lang="en-US" altLang="ja-JP" sz="1200" b="0" dirty="0">
                    <a:latin typeface="Verdana Regular"/>
                    <a:ea typeface="ＭＳ Ｐゴシック"/>
                    <a:cs typeface="ＭＳ Ｐゴシック"/>
                  </a:rPr>
                  <a:t> orbit</a:t>
                </a:r>
                <a:endParaRPr lang="ja-JP" altLang="en-US" sz="1200" b="0" dirty="0">
                  <a:latin typeface="Verdana Regular"/>
                  <a:ea typeface="ＭＳ Ｐゴシック"/>
                  <a:cs typeface="ＭＳ Ｐゴシック"/>
                </a:endParaRPr>
              </a:p>
            </p:txBody>
          </p:sp>
          <p:cxnSp>
            <p:nvCxnSpPr>
              <p:cNvPr id="90" name="直線コネクタ 31"/>
              <p:cNvCxnSpPr>
                <a:cxnSpLocks/>
                <a:stCxn id="89" idx="1"/>
              </p:cNvCxnSpPr>
              <p:nvPr/>
            </p:nvCxnSpPr>
            <p:spPr>
              <a:xfrm flipH="1">
                <a:off x="3066874" y="1596420"/>
                <a:ext cx="568501" cy="15438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1" name="テキスト ボックス 53"/>
              <p:cNvSpPr txBox="1">
                <a:spLocks noChangeArrowheads="1"/>
              </p:cNvSpPr>
              <p:nvPr/>
            </p:nvSpPr>
            <p:spPr bwMode="auto">
              <a:xfrm>
                <a:off x="4984468" y="1886225"/>
                <a:ext cx="2305051" cy="401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 marL="1143000" indent="-228600"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 marL="1600200" indent="-228600"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 marL="2057400" indent="-228600"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algn="l" eaLnBrk="1" hangingPunct="1"/>
                <a:r>
                  <a:rPr lang="en-US" altLang="ja-JP" sz="1200" b="0" dirty="0">
                    <a:latin typeface="Verdana Regular"/>
                    <a:ea typeface="ＭＳ Ｐゴシック"/>
                    <a:cs typeface="ＭＳ Ｐゴシック"/>
                  </a:rPr>
                  <a:t>Hayabusa 2 orbit</a:t>
                </a:r>
                <a:endParaRPr lang="ja-JP" altLang="en-US" sz="1200" b="0" dirty="0">
                  <a:latin typeface="Verdana Regular"/>
                  <a:ea typeface="ＭＳ Ｐゴシック"/>
                  <a:cs typeface="ＭＳ Ｐゴシック"/>
                </a:endParaRPr>
              </a:p>
            </p:txBody>
          </p:sp>
          <p:cxnSp>
            <p:nvCxnSpPr>
              <p:cNvPr id="92" name="直線コネクタ 33"/>
              <p:cNvCxnSpPr>
                <a:cxnSpLocks/>
                <a:stCxn id="91" idx="1"/>
              </p:cNvCxnSpPr>
              <p:nvPr/>
            </p:nvCxnSpPr>
            <p:spPr>
              <a:xfrm flipH="1">
                <a:off x="4528486" y="2086928"/>
                <a:ext cx="455982" cy="15481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3" name="テキスト ボックス 56"/>
              <p:cNvSpPr txBox="1">
                <a:spLocks noChangeArrowheads="1"/>
              </p:cNvSpPr>
              <p:nvPr/>
            </p:nvSpPr>
            <p:spPr bwMode="auto">
              <a:xfrm>
                <a:off x="5306046" y="3542081"/>
                <a:ext cx="1648420" cy="401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 marL="1143000" indent="-228600"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 marL="1600200" indent="-228600"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 marL="2057400" indent="-228600"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algn="l" eaLnBrk="1" hangingPunct="1"/>
                <a:r>
                  <a:rPr lang="en-US" altLang="ja-JP" sz="1200" b="0" dirty="0">
                    <a:latin typeface="Verdana Regular"/>
                    <a:ea typeface="ＭＳ Ｐゴシック"/>
                    <a:cs typeface="ＭＳ Ｐゴシック"/>
                  </a:rPr>
                  <a:t>Earth orbit</a:t>
                </a:r>
                <a:endParaRPr lang="ja-JP" altLang="en-US" sz="1200" b="0" dirty="0">
                  <a:latin typeface="Verdana Regular"/>
                  <a:ea typeface="ＭＳ Ｐゴシック"/>
                  <a:cs typeface="ＭＳ Ｐゴシック"/>
                </a:endParaRPr>
              </a:p>
            </p:txBody>
          </p:sp>
          <p:cxnSp>
            <p:nvCxnSpPr>
              <p:cNvPr id="94" name="直線コネクタ 35"/>
              <p:cNvCxnSpPr>
                <a:cxnSpLocks/>
                <a:stCxn id="93" idx="2"/>
              </p:cNvCxnSpPr>
              <p:nvPr/>
            </p:nvCxnSpPr>
            <p:spPr>
              <a:xfrm flipH="1">
                <a:off x="5930301" y="3943485"/>
                <a:ext cx="199955" cy="30231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線コネクタ 36"/>
              <p:cNvCxnSpPr/>
              <p:nvPr/>
            </p:nvCxnSpPr>
            <p:spPr>
              <a:xfrm flipV="1">
                <a:off x="4146840" y="4632982"/>
                <a:ext cx="555833" cy="37962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6" name="円弧 37"/>
              <p:cNvSpPr/>
              <p:nvPr/>
            </p:nvSpPr>
            <p:spPr>
              <a:xfrm rot="1541255">
                <a:off x="1042786" y="2455041"/>
                <a:ext cx="6695440" cy="2671060"/>
              </a:xfrm>
              <a:prstGeom prst="arc">
                <a:avLst>
                  <a:gd name="adj1" fmla="val 539571"/>
                  <a:gd name="adj2" fmla="val 2302654"/>
                </a:avLst>
              </a:prstGeom>
              <a:noFill/>
              <a:ln w="127000">
                <a:solidFill>
                  <a:srgbClr val="FFC000">
                    <a:alpha val="69804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ja-JP" altLang="en-US" sz="1200" dirty="0">
                  <a:latin typeface="Verdana Regular"/>
                  <a:ea typeface="ＭＳ Ｐゴシック"/>
                  <a:cs typeface="ＭＳ Ｐゴシック"/>
                </a:endParaRPr>
              </a:p>
            </p:txBody>
          </p:sp>
          <p:sp>
            <p:nvSpPr>
              <p:cNvPr id="97" name="円弧 38"/>
              <p:cNvSpPr/>
              <p:nvPr/>
            </p:nvSpPr>
            <p:spPr>
              <a:xfrm rot="1541255">
                <a:off x="1064314" y="2468738"/>
                <a:ext cx="6697398" cy="2790427"/>
              </a:xfrm>
              <a:prstGeom prst="arc">
                <a:avLst>
                  <a:gd name="adj1" fmla="val 9640485"/>
                  <a:gd name="adj2" fmla="val 12783622"/>
                </a:avLst>
              </a:prstGeom>
              <a:noFill/>
              <a:ln w="127000">
                <a:solidFill>
                  <a:srgbClr val="FFC000">
                    <a:alpha val="69804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ja-JP" altLang="en-US" sz="1200" dirty="0">
                  <a:latin typeface="Verdana Regular"/>
                  <a:ea typeface="ＭＳ Ｐゴシック"/>
                  <a:cs typeface="ＭＳ Ｐゴシック"/>
                </a:endParaRPr>
              </a:p>
            </p:txBody>
          </p:sp>
          <p:sp>
            <p:nvSpPr>
              <p:cNvPr id="98" name="円弧 39"/>
              <p:cNvSpPr/>
              <p:nvPr/>
            </p:nvSpPr>
            <p:spPr>
              <a:xfrm rot="1541255">
                <a:off x="878385" y="2347415"/>
                <a:ext cx="7180815" cy="3107432"/>
              </a:xfrm>
              <a:prstGeom prst="arc">
                <a:avLst>
                  <a:gd name="adj1" fmla="val 7959773"/>
                  <a:gd name="adj2" fmla="val 12055290"/>
                </a:avLst>
              </a:prstGeom>
              <a:noFill/>
              <a:ln w="127000">
                <a:solidFill>
                  <a:srgbClr val="FFC000">
                    <a:alpha val="69804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ja-JP" altLang="en-US" sz="1200" dirty="0">
                  <a:latin typeface="Verdana Regular"/>
                  <a:ea typeface="ＭＳ Ｐゴシック"/>
                  <a:cs typeface="ＭＳ Ｐゴシック"/>
                </a:endParaRPr>
              </a:p>
            </p:txBody>
          </p:sp>
          <p:cxnSp>
            <p:nvCxnSpPr>
              <p:cNvPr id="99" name="直線コネクタ 40"/>
              <p:cNvCxnSpPr>
                <a:cxnSpLocks/>
              </p:cNvCxnSpPr>
              <p:nvPr/>
            </p:nvCxnSpPr>
            <p:spPr>
              <a:xfrm flipV="1">
                <a:off x="5586450" y="5700291"/>
                <a:ext cx="298348" cy="65422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0" name="テキスト ボックス 2"/>
              <p:cNvSpPr txBox="1">
                <a:spLocks noChangeArrowheads="1"/>
              </p:cNvSpPr>
              <p:nvPr/>
            </p:nvSpPr>
            <p:spPr bwMode="auto">
              <a:xfrm>
                <a:off x="3597467" y="6224652"/>
                <a:ext cx="4751617" cy="6690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 marL="1143000" indent="-228600"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 marL="1600200" indent="-228600"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 marL="2057400" indent="-228600"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algn="l"/>
                <a:r>
                  <a:rPr lang="en-US" altLang="ja-JP" sz="1200" b="0" dirty="0">
                    <a:solidFill>
                      <a:srgbClr val="0070C0"/>
                    </a:solidFill>
                    <a:latin typeface="Verdana Regular"/>
                    <a:ea typeface="ＭＳ Ｐゴシック"/>
                    <a:cs typeface="ＭＳ Ｐゴシック"/>
                  </a:rPr>
                  <a:t>Phase-1 ion engine operations</a:t>
                </a:r>
                <a:br>
                  <a:rPr lang="en-US" altLang="ja-JP" sz="1200" b="0" dirty="0">
                    <a:solidFill>
                      <a:srgbClr val="0070C0"/>
                    </a:solidFill>
                    <a:latin typeface="Verdana Regular"/>
                    <a:ea typeface="ＭＳ Ｐゴシック"/>
                    <a:cs typeface="ＭＳ Ｐゴシック"/>
                  </a:rPr>
                </a:br>
                <a:r>
                  <a:rPr lang="ja-JP" altLang="en-US" sz="1200" b="0" dirty="0">
                    <a:solidFill>
                      <a:srgbClr val="0070C0"/>
                    </a:solidFill>
                    <a:latin typeface="Verdana Regular"/>
                    <a:ea typeface="ＭＳ Ｐゴシック"/>
                    <a:cs typeface="ＭＳ Ｐゴシック"/>
                  </a:rPr>
                  <a:t> </a:t>
                </a:r>
                <a:r>
                  <a:rPr lang="en-US" altLang="ja-JP" sz="1200" b="0" dirty="0">
                    <a:solidFill>
                      <a:srgbClr val="0070C0"/>
                    </a:solidFill>
                    <a:latin typeface="Verdana Regular"/>
                    <a:ea typeface="ＭＳ Ｐゴシック"/>
                    <a:cs typeface="ＭＳ Ｐゴシック"/>
                  </a:rPr>
                  <a:t>(2016.03.22–05.21, incl. added burns)</a:t>
                </a:r>
                <a:endParaRPr lang="ja-JP" altLang="en-US" sz="1200" b="0" dirty="0">
                  <a:solidFill>
                    <a:srgbClr val="0070C0"/>
                  </a:solidFill>
                  <a:latin typeface="Verdana Regular"/>
                  <a:ea typeface="ＭＳ Ｐゴシック"/>
                  <a:cs typeface="ＭＳ Ｐゴシック"/>
                </a:endParaRPr>
              </a:p>
            </p:txBody>
          </p:sp>
          <p:cxnSp>
            <p:nvCxnSpPr>
              <p:cNvPr id="101" name="直線コネクタ 42"/>
              <p:cNvCxnSpPr/>
              <p:nvPr/>
            </p:nvCxnSpPr>
            <p:spPr>
              <a:xfrm flipH="1" flipV="1">
                <a:off x="2312981" y="1981490"/>
                <a:ext cx="665434" cy="5263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2" name="テキスト ボックス 49"/>
              <p:cNvSpPr txBox="1">
                <a:spLocks noChangeArrowheads="1"/>
              </p:cNvSpPr>
              <p:nvPr/>
            </p:nvSpPr>
            <p:spPr bwMode="auto">
              <a:xfrm>
                <a:off x="1499813" y="2478521"/>
                <a:ext cx="3837926" cy="6690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 marL="1143000" indent="-228600"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 marL="1600200" indent="-228600"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 marL="2057400" indent="-228600"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algn="l" eaLnBrk="1" hangingPunct="1"/>
                <a:r>
                  <a:rPr lang="en-US" altLang="ja-JP" sz="1200" b="0" dirty="0">
                    <a:solidFill>
                      <a:srgbClr val="0070C0"/>
                    </a:solidFill>
                    <a:latin typeface="Verdana Regular"/>
                    <a:ea typeface="ＭＳ Ｐゴシック"/>
                    <a:cs typeface="ＭＳ Ｐゴシック"/>
                  </a:rPr>
                  <a:t>Phase-2 ion engine operations</a:t>
                </a:r>
              </a:p>
              <a:p>
                <a:pPr algn="l"/>
                <a:r>
                  <a:rPr lang="ja-JP" altLang="en-US" sz="1200" b="0" dirty="0">
                    <a:solidFill>
                      <a:srgbClr val="0070C0"/>
                    </a:solidFill>
                    <a:latin typeface="Verdana Regular"/>
                    <a:ea typeface="ＭＳ Ｐゴシック"/>
                    <a:cs typeface="ＭＳ Ｐゴシック"/>
                  </a:rPr>
                  <a:t> </a:t>
                </a:r>
                <a:r>
                  <a:rPr lang="en-US" altLang="ja-JP" sz="1200" b="0" dirty="0">
                    <a:solidFill>
                      <a:srgbClr val="0070C0"/>
                    </a:solidFill>
                    <a:latin typeface="Verdana Regular"/>
                    <a:ea typeface="ＭＳ Ｐゴシック"/>
                    <a:cs typeface="ＭＳ Ｐゴシック"/>
                  </a:rPr>
                  <a:t>(2016.11.22–2017.04.26</a:t>
                </a:r>
                <a:r>
                  <a:rPr lang="ja-JP" altLang="en-US" sz="1200" b="0" dirty="0">
                    <a:solidFill>
                      <a:srgbClr val="0070C0"/>
                    </a:solidFill>
                    <a:latin typeface="Verdana Regular"/>
                    <a:ea typeface="ＭＳ Ｐゴシック"/>
                    <a:cs typeface="ＭＳ Ｐゴシック"/>
                  </a:rPr>
                  <a:t>）</a:t>
                </a:r>
              </a:p>
            </p:txBody>
          </p:sp>
          <p:cxnSp>
            <p:nvCxnSpPr>
              <p:cNvPr id="103" name="直線コネクタ 44"/>
              <p:cNvCxnSpPr/>
              <p:nvPr/>
            </p:nvCxnSpPr>
            <p:spPr>
              <a:xfrm>
                <a:off x="1312281" y="1547850"/>
                <a:ext cx="274595" cy="44538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4" name="テキスト ボックス 51"/>
              <p:cNvSpPr txBox="1">
                <a:spLocks noChangeArrowheads="1"/>
              </p:cNvSpPr>
              <p:nvPr/>
            </p:nvSpPr>
            <p:spPr bwMode="auto">
              <a:xfrm>
                <a:off x="775072" y="1073282"/>
                <a:ext cx="4011780" cy="6690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 marL="1143000" indent="-228600"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 marL="1600200" indent="-228600"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 marL="2057400" indent="-228600"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algn="l" eaLnBrk="1" hangingPunct="1"/>
                <a:r>
                  <a:rPr lang="en-US" altLang="ja-JP" sz="1200" b="0" dirty="0">
                    <a:solidFill>
                      <a:srgbClr val="0070C0"/>
                    </a:solidFill>
                    <a:latin typeface="Verdana Regular"/>
                    <a:ea typeface="ＭＳ Ｐゴシック"/>
                    <a:cs typeface="ＭＳ Ｐゴシック"/>
                  </a:rPr>
                  <a:t>Phase-3 ion engine operations</a:t>
                </a:r>
              </a:p>
              <a:p>
                <a:pPr algn="l"/>
                <a:r>
                  <a:rPr lang="ja-JP" altLang="en-US" sz="1200" b="0" dirty="0">
                    <a:solidFill>
                      <a:srgbClr val="0070C0"/>
                    </a:solidFill>
                    <a:latin typeface="Verdana Regular"/>
                    <a:ea typeface="ＭＳ Ｐゴシック"/>
                    <a:cs typeface="ＭＳ Ｐゴシック"/>
                  </a:rPr>
                  <a:t> </a:t>
                </a:r>
                <a:r>
                  <a:rPr lang="en-US" altLang="ja-JP" sz="1200" b="0" dirty="0">
                    <a:solidFill>
                      <a:srgbClr val="0070C0"/>
                    </a:solidFill>
                    <a:latin typeface="Verdana Regular"/>
                    <a:ea typeface="ＭＳ Ｐゴシック"/>
                    <a:cs typeface="ＭＳ Ｐゴシック"/>
                  </a:rPr>
                  <a:t>(2018.01.10–06.03)</a:t>
                </a:r>
                <a:endParaRPr lang="ja-JP" altLang="en-US" sz="1200" b="0" dirty="0">
                  <a:solidFill>
                    <a:srgbClr val="0070C0"/>
                  </a:solidFill>
                  <a:latin typeface="Verdana Regular"/>
                  <a:ea typeface="ＭＳ Ｐゴシック"/>
                  <a:cs typeface="ＭＳ Ｐゴシック"/>
                </a:endParaRPr>
              </a:p>
            </p:txBody>
          </p:sp>
        </p:grpSp>
        <p:sp>
          <p:nvSpPr>
            <p:cNvPr id="53" name="円/楕円 52"/>
            <p:cNvSpPr/>
            <p:nvPr/>
          </p:nvSpPr>
          <p:spPr>
            <a:xfrm rot="19423881">
              <a:off x="4034435" y="4599459"/>
              <a:ext cx="185747" cy="121130"/>
            </a:xfrm>
            <a:prstGeom prst="ellipse">
              <a:avLst/>
            </a:prstGeom>
            <a:solidFill>
              <a:srgbClr val="FFCC66">
                <a:alpha val="85000"/>
              </a:srgbClr>
            </a:solidFill>
            <a:ln>
              <a:solidFill>
                <a:srgbClr val="FFCC66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200" dirty="0">
                <a:latin typeface="+mn-ea"/>
              </a:endParaRPr>
            </a:p>
          </p:txBody>
        </p:sp>
        <p:sp>
          <p:nvSpPr>
            <p:cNvPr id="56" name="円/楕円 55"/>
            <p:cNvSpPr/>
            <p:nvPr/>
          </p:nvSpPr>
          <p:spPr>
            <a:xfrm rot="20729714">
              <a:off x="1283911" y="3610373"/>
              <a:ext cx="117582" cy="121130"/>
            </a:xfrm>
            <a:prstGeom prst="ellipse">
              <a:avLst/>
            </a:prstGeom>
            <a:solidFill>
              <a:srgbClr val="FFCC66">
                <a:alpha val="85000"/>
              </a:srgbClr>
            </a:solidFill>
            <a:ln>
              <a:solidFill>
                <a:srgbClr val="FFCC66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200" dirty="0">
                <a:latin typeface="+mn-ea"/>
              </a:endParaRPr>
            </a:p>
          </p:txBody>
        </p:sp>
        <p:sp>
          <p:nvSpPr>
            <p:cNvPr id="55" name="円/楕円 54"/>
            <p:cNvSpPr/>
            <p:nvPr/>
          </p:nvSpPr>
          <p:spPr>
            <a:xfrm rot="340091">
              <a:off x="2978028" y="3523266"/>
              <a:ext cx="166097" cy="121130"/>
            </a:xfrm>
            <a:prstGeom prst="ellipse">
              <a:avLst/>
            </a:prstGeom>
            <a:solidFill>
              <a:srgbClr val="FFCC66">
                <a:alpha val="85000"/>
              </a:srgbClr>
            </a:solidFill>
            <a:ln>
              <a:solidFill>
                <a:srgbClr val="FFCC66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200" dirty="0">
                <a:latin typeface="+mn-ea"/>
              </a:endParaRPr>
            </a:p>
          </p:txBody>
        </p:sp>
        <p:sp>
          <p:nvSpPr>
            <p:cNvPr id="54" name="円/楕円 53"/>
            <p:cNvSpPr/>
            <p:nvPr/>
          </p:nvSpPr>
          <p:spPr>
            <a:xfrm rot="1287811">
              <a:off x="3569780" y="3694388"/>
              <a:ext cx="120024" cy="121130"/>
            </a:xfrm>
            <a:prstGeom prst="ellipse">
              <a:avLst/>
            </a:prstGeom>
            <a:solidFill>
              <a:srgbClr val="FFCC66">
                <a:alpha val="85000"/>
              </a:srgbClr>
            </a:solidFill>
            <a:ln>
              <a:solidFill>
                <a:srgbClr val="FFCC66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200" dirty="0">
                <a:latin typeface="+mn-ea"/>
              </a:endParaRPr>
            </a:p>
          </p:txBody>
        </p:sp>
      </p:grpSp>
      <p:sp>
        <p:nvSpPr>
          <p:cNvPr id="105" name="スライド番号プレースホルダー 2">
            <a:extLst>
              <a:ext uri="{FF2B5EF4-FFF2-40B4-BE49-F238E27FC236}">
                <a16:creationId xmlns:a16="http://schemas.microsoft.com/office/drawing/2014/main" id="{E45F8B8C-378D-8D45-9AF4-3D5834437BF7}"/>
              </a:ext>
            </a:extLst>
          </p:cNvPr>
          <p:cNvSpPr txBox="1">
            <a:spLocks/>
          </p:cNvSpPr>
          <p:nvPr/>
        </p:nvSpPr>
        <p:spPr>
          <a:xfrm>
            <a:off x="6964407" y="658415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r" defTabSz="457200" rtl="0" eaLnBrk="1" latinLnBrk="0" hangingPunct="1">
              <a:defRPr kumimoji="1" sz="1600" kern="120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E14F876-7298-4344-BB0F-7FBD7427A29A}" type="slidenum">
              <a:rPr lang="ja-JP" altLang="en-US">
                <a:solidFill>
                  <a:schemeClr val="tx1"/>
                </a:solidFill>
              </a:rPr>
              <a:pPr/>
              <a:t>2</a:t>
            </a:fld>
            <a:endParaRPr lang="ja-JP" altLang="en-US">
              <a:solidFill>
                <a:schemeClr val="tx1"/>
              </a:solidFill>
            </a:endParaRPr>
          </a:p>
        </p:txBody>
      </p:sp>
      <p:grpSp>
        <p:nvGrpSpPr>
          <p:cNvPr id="57" name="グループ化 56">
            <a:extLst>
              <a:ext uri="{FF2B5EF4-FFF2-40B4-BE49-F238E27FC236}">
                <a16:creationId xmlns:a16="http://schemas.microsoft.com/office/drawing/2014/main" id="{B20B9A0A-7DF2-7D4C-B828-2386DB2BBED6}"/>
              </a:ext>
            </a:extLst>
          </p:cNvPr>
          <p:cNvGrpSpPr/>
          <p:nvPr/>
        </p:nvGrpSpPr>
        <p:grpSpPr>
          <a:xfrm>
            <a:off x="4954089" y="2412482"/>
            <a:ext cx="4224675" cy="3452123"/>
            <a:chOff x="1738198" y="990330"/>
            <a:chExt cx="5895639" cy="4817523"/>
          </a:xfrm>
        </p:grpSpPr>
        <p:sp>
          <p:nvSpPr>
            <p:cNvPr id="58" name="円/楕円 4">
              <a:extLst>
                <a:ext uri="{FF2B5EF4-FFF2-40B4-BE49-F238E27FC236}">
                  <a16:creationId xmlns:a16="http://schemas.microsoft.com/office/drawing/2014/main" id="{86ABAFD4-3C39-4B43-9637-470BC2C7649F}"/>
                </a:ext>
              </a:extLst>
            </p:cNvPr>
            <p:cNvSpPr/>
            <p:nvPr/>
          </p:nvSpPr>
          <p:spPr>
            <a:xfrm rot="678535">
              <a:off x="2900094" y="2558398"/>
              <a:ext cx="3293681" cy="1052353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 sz="1400"/>
            </a:p>
          </p:txBody>
        </p:sp>
        <p:sp>
          <p:nvSpPr>
            <p:cNvPr id="59" name="円/楕円 6">
              <a:extLst>
                <a:ext uri="{FF2B5EF4-FFF2-40B4-BE49-F238E27FC236}">
                  <a16:creationId xmlns:a16="http://schemas.microsoft.com/office/drawing/2014/main" id="{7574C687-14B5-724F-918F-9DB4EA70CE9C}"/>
                </a:ext>
              </a:extLst>
            </p:cNvPr>
            <p:cNvSpPr/>
            <p:nvPr/>
          </p:nvSpPr>
          <p:spPr>
            <a:xfrm rot="1470362">
              <a:off x="1831740" y="1369423"/>
              <a:ext cx="5541162" cy="2515801"/>
            </a:xfrm>
            <a:prstGeom prst="ellipse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 sz="1400"/>
            </a:p>
          </p:txBody>
        </p:sp>
        <p:sp>
          <p:nvSpPr>
            <p:cNvPr id="60" name="円弧 59">
              <a:extLst>
                <a:ext uri="{FF2B5EF4-FFF2-40B4-BE49-F238E27FC236}">
                  <a16:creationId xmlns:a16="http://schemas.microsoft.com/office/drawing/2014/main" id="{5DE49CC2-E765-5B4E-860C-8DB6E6B53B06}"/>
                </a:ext>
              </a:extLst>
            </p:cNvPr>
            <p:cNvSpPr/>
            <p:nvPr/>
          </p:nvSpPr>
          <p:spPr>
            <a:xfrm rot="1184438">
              <a:off x="1738198" y="1637743"/>
              <a:ext cx="5278997" cy="2312715"/>
            </a:xfrm>
            <a:prstGeom prst="arc">
              <a:avLst>
                <a:gd name="adj1" fmla="val 15520745"/>
                <a:gd name="adj2" fmla="val 1868374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 sz="1400"/>
            </a:p>
          </p:txBody>
        </p:sp>
        <p:sp>
          <p:nvSpPr>
            <p:cNvPr id="107" name="太陽 106">
              <a:extLst>
                <a:ext uri="{FF2B5EF4-FFF2-40B4-BE49-F238E27FC236}">
                  <a16:creationId xmlns:a16="http://schemas.microsoft.com/office/drawing/2014/main" id="{D3DBEE52-4327-2948-975B-80E635B38528}"/>
                </a:ext>
              </a:extLst>
            </p:cNvPr>
            <p:cNvSpPr/>
            <p:nvPr/>
          </p:nvSpPr>
          <p:spPr>
            <a:xfrm>
              <a:off x="4405390" y="2931337"/>
              <a:ext cx="280627" cy="280628"/>
            </a:xfrm>
            <a:prstGeom prst="sun">
              <a:avLst/>
            </a:prstGeom>
            <a:solidFill>
              <a:srgbClr val="FFC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 sz="1400"/>
            </a:p>
          </p:txBody>
        </p:sp>
        <p:cxnSp>
          <p:nvCxnSpPr>
            <p:cNvPr id="108" name="直線矢印コネクタ 107">
              <a:extLst>
                <a:ext uri="{FF2B5EF4-FFF2-40B4-BE49-F238E27FC236}">
                  <a16:creationId xmlns:a16="http://schemas.microsoft.com/office/drawing/2014/main" id="{81B0E661-1670-B24B-AF8B-163B7B4E9571}"/>
                </a:ext>
              </a:extLst>
            </p:cNvPr>
            <p:cNvCxnSpPr/>
            <p:nvPr/>
          </p:nvCxnSpPr>
          <p:spPr>
            <a:xfrm flipV="1">
              <a:off x="6158081" y="3309200"/>
              <a:ext cx="3692" cy="109543"/>
            </a:xfrm>
            <a:prstGeom prst="straightConnector1">
              <a:avLst/>
            </a:prstGeom>
            <a:noFill/>
            <a:ln>
              <a:solidFill>
                <a:srgbClr val="0070C0"/>
              </a:solidFill>
              <a:headEnd type="none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9" name="直線矢印コネクタ 108">
              <a:extLst>
                <a:ext uri="{FF2B5EF4-FFF2-40B4-BE49-F238E27FC236}">
                  <a16:creationId xmlns:a16="http://schemas.microsoft.com/office/drawing/2014/main" id="{A43934EC-0E7F-4C4A-9CB7-665AB54B2D89}"/>
                </a:ext>
              </a:extLst>
            </p:cNvPr>
            <p:cNvCxnSpPr/>
            <p:nvPr/>
          </p:nvCxnSpPr>
          <p:spPr>
            <a:xfrm flipH="1">
              <a:off x="3183183" y="2520242"/>
              <a:ext cx="113236" cy="27078"/>
            </a:xfrm>
            <a:prstGeom prst="straightConnector1">
              <a:avLst/>
            </a:prstGeom>
            <a:noFill/>
            <a:ln>
              <a:solidFill>
                <a:srgbClr val="0070C0"/>
              </a:solidFill>
              <a:headEnd type="none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0" name="直線矢印コネクタ 109">
              <a:extLst>
                <a:ext uri="{FF2B5EF4-FFF2-40B4-BE49-F238E27FC236}">
                  <a16:creationId xmlns:a16="http://schemas.microsoft.com/office/drawing/2014/main" id="{B22BE941-C3E7-2B44-895B-FB2DB7BB2614}"/>
                </a:ext>
              </a:extLst>
            </p:cNvPr>
            <p:cNvCxnSpPr/>
            <p:nvPr/>
          </p:nvCxnSpPr>
          <p:spPr>
            <a:xfrm flipH="1" flipV="1">
              <a:off x="5500822" y="2020528"/>
              <a:ext cx="84926" cy="56618"/>
            </a:xfrm>
            <a:prstGeom prst="straightConnector1">
              <a:avLst/>
            </a:prstGeom>
            <a:noFill/>
            <a:ln>
              <a:solidFill>
                <a:srgbClr val="FF0000"/>
              </a:solidFill>
              <a:headEnd type="none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1" name="直線矢印コネクタ 110">
              <a:extLst>
                <a:ext uri="{FF2B5EF4-FFF2-40B4-BE49-F238E27FC236}">
                  <a16:creationId xmlns:a16="http://schemas.microsoft.com/office/drawing/2014/main" id="{F6B6AFA8-DA1C-6540-A45B-98CC78145915}"/>
                </a:ext>
              </a:extLst>
            </p:cNvPr>
            <p:cNvCxnSpPr/>
            <p:nvPr/>
          </p:nvCxnSpPr>
          <p:spPr>
            <a:xfrm>
              <a:off x="2522232" y="2528858"/>
              <a:ext cx="64003" cy="65233"/>
            </a:xfrm>
            <a:prstGeom prst="straightConnector1">
              <a:avLst/>
            </a:prstGeom>
            <a:noFill/>
            <a:ln>
              <a:solidFill>
                <a:srgbClr val="FF0000"/>
              </a:solidFill>
              <a:headEnd type="none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2" name="直線矢印コネクタ 111">
              <a:extLst>
                <a:ext uri="{FF2B5EF4-FFF2-40B4-BE49-F238E27FC236}">
                  <a16:creationId xmlns:a16="http://schemas.microsoft.com/office/drawing/2014/main" id="{E3920F4B-D850-DA46-B542-F76B82DC9D6E}"/>
                </a:ext>
              </a:extLst>
            </p:cNvPr>
            <p:cNvCxnSpPr/>
            <p:nvPr/>
          </p:nvCxnSpPr>
          <p:spPr>
            <a:xfrm flipH="1" flipV="1">
              <a:off x="5659598" y="1759594"/>
              <a:ext cx="86158" cy="56618"/>
            </a:xfrm>
            <a:prstGeom prst="straightConnector1">
              <a:avLst/>
            </a:prstGeom>
            <a:noFill/>
            <a:ln>
              <a:solidFill>
                <a:srgbClr val="00B050"/>
              </a:solidFill>
              <a:headEnd type="none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3" name="直線矢印コネクタ 112">
              <a:extLst>
                <a:ext uri="{FF2B5EF4-FFF2-40B4-BE49-F238E27FC236}">
                  <a16:creationId xmlns:a16="http://schemas.microsoft.com/office/drawing/2014/main" id="{AF1A8B81-ADAD-9B48-B6EE-D4DE1F3DEBBF}"/>
                </a:ext>
              </a:extLst>
            </p:cNvPr>
            <p:cNvCxnSpPr/>
            <p:nvPr/>
          </p:nvCxnSpPr>
          <p:spPr>
            <a:xfrm>
              <a:off x="3568431" y="3525824"/>
              <a:ext cx="108312" cy="44310"/>
            </a:xfrm>
            <a:prstGeom prst="straightConnector1">
              <a:avLst/>
            </a:prstGeom>
            <a:noFill/>
            <a:ln>
              <a:solidFill>
                <a:srgbClr val="00B050"/>
              </a:solidFill>
              <a:headEnd type="none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4" name="直線コネクタ 113">
              <a:extLst>
                <a:ext uri="{FF2B5EF4-FFF2-40B4-BE49-F238E27FC236}">
                  <a16:creationId xmlns:a16="http://schemas.microsoft.com/office/drawing/2014/main" id="{1672CB98-DA64-014E-A1C2-B4115BE35B6B}"/>
                </a:ext>
              </a:extLst>
            </p:cNvPr>
            <p:cNvCxnSpPr/>
            <p:nvPr/>
          </p:nvCxnSpPr>
          <p:spPr>
            <a:xfrm flipH="1">
              <a:off x="5953765" y="1787903"/>
              <a:ext cx="167392" cy="13908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線コネクタ 114">
              <a:extLst>
                <a:ext uri="{FF2B5EF4-FFF2-40B4-BE49-F238E27FC236}">
                  <a16:creationId xmlns:a16="http://schemas.microsoft.com/office/drawing/2014/main" id="{D62E9D09-A86A-7140-A32E-BD977D649C5E}"/>
                </a:ext>
              </a:extLst>
            </p:cNvPr>
            <p:cNvCxnSpPr>
              <a:endCxn id="60" idx="0"/>
            </p:cNvCxnSpPr>
            <p:nvPr/>
          </p:nvCxnSpPr>
          <p:spPr>
            <a:xfrm flipH="1">
              <a:off x="4549396" y="1266034"/>
              <a:ext cx="345861" cy="36678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線コネクタ 115">
              <a:extLst>
                <a:ext uri="{FF2B5EF4-FFF2-40B4-BE49-F238E27FC236}">
                  <a16:creationId xmlns:a16="http://schemas.microsoft.com/office/drawing/2014/main" id="{D7EA3CB5-6EDC-A44F-A22D-930BA30F374A}"/>
                </a:ext>
              </a:extLst>
            </p:cNvPr>
            <p:cNvCxnSpPr/>
            <p:nvPr/>
          </p:nvCxnSpPr>
          <p:spPr>
            <a:xfrm flipH="1">
              <a:off x="4650324" y="2429161"/>
              <a:ext cx="167392" cy="14031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フリーフォーム 34">
              <a:extLst>
                <a:ext uri="{FF2B5EF4-FFF2-40B4-BE49-F238E27FC236}">
                  <a16:creationId xmlns:a16="http://schemas.microsoft.com/office/drawing/2014/main" id="{2CCA5B8B-E734-1349-900A-0EA9D8952FFD}"/>
                </a:ext>
              </a:extLst>
            </p:cNvPr>
            <p:cNvSpPr/>
            <p:nvPr/>
          </p:nvSpPr>
          <p:spPr>
            <a:xfrm>
              <a:off x="5410972" y="4153544"/>
              <a:ext cx="112005" cy="107081"/>
            </a:xfrm>
            <a:custGeom>
              <a:avLst/>
              <a:gdLst>
                <a:gd name="connsiteX0" fmla="*/ 38100 w 333375"/>
                <a:gd name="connsiteY0" fmla="*/ 38100 h 319088"/>
                <a:gd name="connsiteX1" fmla="*/ 0 w 333375"/>
                <a:gd name="connsiteY1" fmla="*/ 119063 h 319088"/>
                <a:gd name="connsiteX2" fmla="*/ 9525 w 333375"/>
                <a:gd name="connsiteY2" fmla="*/ 233363 h 319088"/>
                <a:gd name="connsiteX3" fmla="*/ 123825 w 333375"/>
                <a:gd name="connsiteY3" fmla="*/ 319088 h 319088"/>
                <a:gd name="connsiteX4" fmla="*/ 161925 w 333375"/>
                <a:gd name="connsiteY4" fmla="*/ 300038 h 319088"/>
                <a:gd name="connsiteX5" fmla="*/ 242888 w 333375"/>
                <a:gd name="connsiteY5" fmla="*/ 309563 h 319088"/>
                <a:gd name="connsiteX6" fmla="*/ 333375 w 333375"/>
                <a:gd name="connsiteY6" fmla="*/ 190500 h 319088"/>
                <a:gd name="connsiteX7" fmla="*/ 314325 w 333375"/>
                <a:gd name="connsiteY7" fmla="*/ 95250 h 319088"/>
                <a:gd name="connsiteX8" fmla="*/ 247650 w 333375"/>
                <a:gd name="connsiteY8" fmla="*/ 57150 h 319088"/>
                <a:gd name="connsiteX9" fmla="*/ 161925 w 333375"/>
                <a:gd name="connsiteY9" fmla="*/ 0 h 319088"/>
                <a:gd name="connsiteX10" fmla="*/ 104775 w 333375"/>
                <a:gd name="connsiteY10" fmla="*/ 47625 h 319088"/>
                <a:gd name="connsiteX11" fmla="*/ 38100 w 333375"/>
                <a:gd name="connsiteY11" fmla="*/ 38100 h 3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3375" h="319088">
                  <a:moveTo>
                    <a:pt x="38100" y="38100"/>
                  </a:moveTo>
                  <a:lnTo>
                    <a:pt x="0" y="119063"/>
                  </a:lnTo>
                  <a:lnTo>
                    <a:pt x="9525" y="233363"/>
                  </a:lnTo>
                  <a:lnTo>
                    <a:pt x="123825" y="319088"/>
                  </a:lnTo>
                  <a:lnTo>
                    <a:pt x="161925" y="300038"/>
                  </a:lnTo>
                  <a:lnTo>
                    <a:pt x="242888" y="309563"/>
                  </a:lnTo>
                  <a:lnTo>
                    <a:pt x="333375" y="190500"/>
                  </a:lnTo>
                  <a:lnTo>
                    <a:pt x="314325" y="95250"/>
                  </a:lnTo>
                  <a:lnTo>
                    <a:pt x="247650" y="57150"/>
                  </a:lnTo>
                  <a:lnTo>
                    <a:pt x="161925" y="0"/>
                  </a:lnTo>
                  <a:lnTo>
                    <a:pt x="104775" y="47625"/>
                  </a:lnTo>
                  <a:lnTo>
                    <a:pt x="38100" y="381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  <a:shade val="30000"/>
                    <a:satMod val="11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 sz="1400"/>
            </a:p>
          </p:txBody>
        </p:sp>
        <p:cxnSp>
          <p:nvCxnSpPr>
            <p:cNvPr id="118" name="直線コネクタ 117">
              <a:extLst>
                <a:ext uri="{FF2B5EF4-FFF2-40B4-BE49-F238E27FC236}">
                  <a16:creationId xmlns:a16="http://schemas.microsoft.com/office/drawing/2014/main" id="{D0E231C7-CA22-514C-B6E9-F022FD7B72D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148498" y="4210161"/>
              <a:ext cx="223087" cy="35845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円弧 118">
              <a:extLst>
                <a:ext uri="{FF2B5EF4-FFF2-40B4-BE49-F238E27FC236}">
                  <a16:creationId xmlns:a16="http://schemas.microsoft.com/office/drawing/2014/main" id="{0E4D8F6A-8E26-534C-8ECF-E6220FFCF054}"/>
                </a:ext>
              </a:extLst>
            </p:cNvPr>
            <p:cNvSpPr/>
            <p:nvPr/>
          </p:nvSpPr>
          <p:spPr>
            <a:xfrm rot="1175496">
              <a:off x="2173909" y="1619280"/>
              <a:ext cx="4355881" cy="1899160"/>
            </a:xfrm>
            <a:prstGeom prst="arc">
              <a:avLst>
                <a:gd name="adj1" fmla="val 3425730"/>
                <a:gd name="adj2" fmla="val 15734909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 sz="1400"/>
            </a:p>
          </p:txBody>
        </p:sp>
        <p:sp>
          <p:nvSpPr>
            <p:cNvPr id="120" name="円/楕円 41">
              <a:extLst>
                <a:ext uri="{FF2B5EF4-FFF2-40B4-BE49-F238E27FC236}">
                  <a16:creationId xmlns:a16="http://schemas.microsoft.com/office/drawing/2014/main" id="{D0CDA8C2-F4F7-254C-9203-938ED557AB89}"/>
                </a:ext>
              </a:extLst>
            </p:cNvPr>
            <p:cNvSpPr/>
            <p:nvPr/>
          </p:nvSpPr>
          <p:spPr>
            <a:xfrm>
              <a:off x="4560474" y="3577519"/>
              <a:ext cx="104620" cy="103389"/>
            </a:xfrm>
            <a:prstGeom prst="ellipse">
              <a:avLst/>
            </a:prstGeom>
            <a:gradFill flip="none" rotWithShape="1">
              <a:gsLst>
                <a:gs pos="0">
                  <a:srgbClr val="0070C0">
                    <a:tint val="66000"/>
                    <a:satMod val="160000"/>
                  </a:srgbClr>
                </a:gs>
                <a:gs pos="67000">
                  <a:schemeClr val="tx2">
                    <a:lumMod val="75000"/>
                  </a:schemeClr>
                </a:gs>
              </a:gsLst>
              <a:lin ang="10800000" scaled="1"/>
              <a:tileRect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 sz="1400"/>
            </a:p>
          </p:txBody>
        </p:sp>
        <p:sp>
          <p:nvSpPr>
            <p:cNvPr id="121" name="テキスト ボックス 18">
              <a:extLst>
                <a:ext uri="{FF2B5EF4-FFF2-40B4-BE49-F238E27FC236}">
                  <a16:creationId xmlns:a16="http://schemas.microsoft.com/office/drawing/2014/main" id="{242E11F3-E1B8-2B47-8173-5994CEDAFC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21619" y="3020642"/>
              <a:ext cx="1857884" cy="644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ja-JP" sz="1200" dirty="0" err="1">
                  <a:latin typeface="AR P丸ゴシック体E" pitchFamily="50" charset="-128"/>
                  <a:ea typeface="AR P丸ゴシック体E" pitchFamily="50" charset="-128"/>
                </a:rPr>
                <a:t>Eart</a:t>
              </a:r>
              <a:r>
                <a:rPr lang="en-US" altLang="ja-JP" sz="1200" dirty="0">
                  <a:latin typeface="AR P丸ゴシック体E" pitchFamily="50" charset="-128"/>
                  <a:ea typeface="AR P丸ゴシック体E" pitchFamily="50" charset="-128"/>
                </a:rPr>
                <a:t>h re-entry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ja-JP" sz="1200" dirty="0">
                  <a:latin typeface="AR P丸ゴシック体E" pitchFamily="50" charset="-128"/>
                  <a:ea typeface="AR P丸ゴシック体E" pitchFamily="50" charset="-128"/>
                </a:rPr>
                <a:t>(Dec 6, 2020)</a:t>
              </a:r>
              <a:endParaRPr lang="ja-JP" altLang="en-US" sz="1200" dirty="0">
                <a:latin typeface="AR P丸ゴシック体E" pitchFamily="50" charset="-128"/>
                <a:ea typeface="AR P丸ゴシック体E" pitchFamily="50" charset="-128"/>
              </a:endParaRPr>
            </a:p>
          </p:txBody>
        </p:sp>
        <p:cxnSp>
          <p:nvCxnSpPr>
            <p:cNvPr id="122" name="直線コネクタ 121">
              <a:extLst>
                <a:ext uri="{FF2B5EF4-FFF2-40B4-BE49-F238E27FC236}">
                  <a16:creationId xmlns:a16="http://schemas.microsoft.com/office/drawing/2014/main" id="{168D2AFD-DC48-4043-8A7D-23F35EED358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98326" y="3413760"/>
              <a:ext cx="269914" cy="18960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3" name="テキスト ボックス 53">
              <a:extLst>
                <a:ext uri="{FF2B5EF4-FFF2-40B4-BE49-F238E27FC236}">
                  <a16:creationId xmlns:a16="http://schemas.microsoft.com/office/drawing/2014/main" id="{84DEF1D4-F312-4E49-B0F7-092A67358A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28168" y="990330"/>
              <a:ext cx="2184983" cy="3865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ja-JP" sz="1200" dirty="0">
                  <a:latin typeface="AR P丸ゴシック体E" pitchFamily="50" charset="-128"/>
                  <a:ea typeface="AR P丸ゴシック体E" pitchFamily="50" charset="-128"/>
                </a:rPr>
                <a:t>Hayabusa2</a:t>
              </a:r>
              <a:r>
                <a:rPr lang="en-US" altLang="ja-JP" sz="1200" dirty="0">
                  <a:latin typeface="AR P丸ゴシック体E" pitchFamily="50" charset="-128"/>
                  <a:ea typeface="AR P丸ゴシック体E" pitchFamily="50" charset="-128"/>
                </a:rPr>
                <a:t> </a:t>
              </a:r>
              <a:r>
                <a:rPr lang="en-GB" altLang="ja-JP" sz="1200" dirty="0">
                  <a:latin typeface="AR P丸ゴシック体E" pitchFamily="50" charset="-128"/>
                  <a:ea typeface="AR P丸ゴシック体E" pitchFamily="50" charset="-128"/>
                </a:rPr>
                <a:t>orbit</a:t>
              </a:r>
              <a:endParaRPr lang="ja-JP" altLang="en-US" sz="1200" dirty="0">
                <a:latin typeface="AR P丸ゴシック体E" pitchFamily="50" charset="-128"/>
                <a:ea typeface="AR P丸ゴシック体E" pitchFamily="50" charset="-128"/>
              </a:endParaRPr>
            </a:p>
          </p:txBody>
        </p:sp>
        <p:sp>
          <p:nvSpPr>
            <p:cNvPr id="124" name="テキスト ボックス 50">
              <a:extLst>
                <a:ext uri="{FF2B5EF4-FFF2-40B4-BE49-F238E27FC236}">
                  <a16:creationId xmlns:a16="http://schemas.microsoft.com/office/drawing/2014/main" id="{9FCA26FC-570A-3349-9AF3-F79C657218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46683" y="1467888"/>
              <a:ext cx="1787154" cy="3865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ja-JP" sz="1200" dirty="0" err="1">
                  <a:latin typeface="AR P丸ゴシック体E" pitchFamily="50" charset="-128"/>
                  <a:ea typeface="AR P丸ゴシック体E" pitchFamily="50" charset="-128"/>
                </a:rPr>
                <a:t>Ryugu</a:t>
              </a:r>
              <a:r>
                <a:rPr lang="en-US" altLang="ja-JP" sz="1200" dirty="0">
                  <a:latin typeface="AR P丸ゴシック体E" pitchFamily="50" charset="-128"/>
                  <a:ea typeface="AR P丸ゴシック体E" pitchFamily="50" charset="-128"/>
                </a:rPr>
                <a:t> </a:t>
              </a:r>
              <a:r>
                <a:rPr lang="en-GB" altLang="ja-JP" sz="1200" dirty="0">
                  <a:latin typeface="AR P丸ゴシック体E" pitchFamily="50" charset="-128"/>
                  <a:ea typeface="AR P丸ゴシック体E" pitchFamily="50" charset="-128"/>
                </a:rPr>
                <a:t>orbit</a:t>
              </a:r>
              <a:endParaRPr lang="ja-JP" altLang="en-US" sz="1200">
                <a:latin typeface="AR P丸ゴシック体E" pitchFamily="50" charset="-128"/>
                <a:ea typeface="AR P丸ゴシック体E" pitchFamily="50" charset="-128"/>
              </a:endParaRPr>
            </a:p>
          </p:txBody>
        </p:sp>
        <p:sp>
          <p:nvSpPr>
            <p:cNvPr id="125" name="テキスト ボックス 17">
              <a:extLst>
                <a:ext uri="{FF2B5EF4-FFF2-40B4-BE49-F238E27FC236}">
                  <a16:creationId xmlns:a16="http://schemas.microsoft.com/office/drawing/2014/main" id="{C36DAE8F-288E-8643-8AC9-33746F8DE6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58602" y="2688865"/>
              <a:ext cx="558793" cy="644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ja-JP" sz="1200" dirty="0">
                  <a:latin typeface="AR P丸ゴシック体E" pitchFamily="50" charset="-128"/>
                  <a:ea typeface="AR P丸ゴシック体E" pitchFamily="50" charset="-128"/>
                </a:rPr>
                <a:t>Sun</a:t>
              </a:r>
              <a:endParaRPr lang="ja-JP" altLang="en-US" sz="1200">
                <a:latin typeface="AR P丸ゴシック体E" pitchFamily="50" charset="-128"/>
                <a:ea typeface="AR P丸ゴシック体E" pitchFamily="50" charset="-128"/>
              </a:endParaRPr>
            </a:p>
          </p:txBody>
        </p:sp>
        <p:sp>
          <p:nvSpPr>
            <p:cNvPr id="126" name="テキスト ボックス 56">
              <a:extLst>
                <a:ext uri="{FF2B5EF4-FFF2-40B4-BE49-F238E27FC236}">
                  <a16:creationId xmlns:a16="http://schemas.microsoft.com/office/drawing/2014/main" id="{7E0E2FAB-5BD8-4D49-9E4F-5DC9BBCC73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46086" y="2221981"/>
              <a:ext cx="1507757" cy="390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ja-JP" sz="1200" dirty="0">
                  <a:latin typeface="AR P丸ゴシック体E" pitchFamily="50" charset="-128"/>
                  <a:ea typeface="AR P丸ゴシック体E" pitchFamily="50" charset="-128"/>
                </a:rPr>
                <a:t>Earth</a:t>
              </a:r>
              <a:r>
                <a:rPr lang="en-US" altLang="ja-JP" sz="1200" dirty="0">
                  <a:latin typeface="AR P丸ゴシック体E" pitchFamily="50" charset="-128"/>
                  <a:ea typeface="AR P丸ゴシック体E" pitchFamily="50" charset="-128"/>
                </a:rPr>
                <a:t> </a:t>
              </a:r>
              <a:r>
                <a:rPr lang="en-GB" altLang="ja-JP" sz="1200" dirty="0">
                  <a:latin typeface="AR P丸ゴシック体E" pitchFamily="50" charset="-128"/>
                  <a:ea typeface="AR P丸ゴシック体E" pitchFamily="50" charset="-128"/>
                </a:rPr>
                <a:t>orbit</a:t>
              </a:r>
              <a:endParaRPr lang="ja-JP" altLang="en-US" sz="1200">
                <a:latin typeface="AR P丸ゴシック体E" pitchFamily="50" charset="-128"/>
                <a:ea typeface="AR P丸ゴシック体E" pitchFamily="50" charset="-128"/>
              </a:endParaRPr>
            </a:p>
          </p:txBody>
        </p:sp>
        <p:sp>
          <p:nvSpPr>
            <p:cNvPr id="127" name="テキスト ボックス 22">
              <a:extLst>
                <a:ext uri="{FF2B5EF4-FFF2-40B4-BE49-F238E27FC236}">
                  <a16:creationId xmlns:a16="http://schemas.microsoft.com/office/drawing/2014/main" id="{F9DDECE4-C7A3-614F-BB0F-6AFE0C7C8E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63549" y="4448017"/>
              <a:ext cx="2045002" cy="644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ja-JP" sz="1200" dirty="0" err="1">
                  <a:latin typeface="AR P丸ゴシック体E" pitchFamily="50" charset="-128"/>
                  <a:ea typeface="AR P丸ゴシック体E" pitchFamily="50" charset="-128"/>
                </a:rPr>
                <a:t>Ryugu</a:t>
              </a:r>
              <a:r>
                <a:rPr lang="en-US" altLang="ja-JP" sz="1200" dirty="0">
                  <a:latin typeface="AR P丸ゴシック体E" pitchFamily="50" charset="-128"/>
                  <a:ea typeface="AR P丸ゴシック体E" pitchFamily="50" charset="-128"/>
                </a:rPr>
                <a:t> </a:t>
              </a:r>
              <a:r>
                <a:rPr lang="en-GB" altLang="ja-JP" sz="1200" dirty="0">
                  <a:latin typeface="AR P丸ゴシック体E" pitchFamily="50" charset="-128"/>
                  <a:ea typeface="AR P丸ゴシック体E" pitchFamily="50" charset="-128"/>
                </a:rPr>
                <a:t>departure</a:t>
              </a:r>
              <a:endParaRPr lang="en-US" altLang="ja-JP" sz="1200" dirty="0">
                <a:latin typeface="AR P丸ゴシック体E" pitchFamily="50" charset="-128"/>
                <a:ea typeface="AR P丸ゴシック体E" pitchFamily="50" charset="-128"/>
              </a:endParaRPr>
            </a:p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ja-JP" altLang="en-US" sz="1200">
                  <a:latin typeface="AR P丸ゴシック体E" pitchFamily="50" charset="-128"/>
                  <a:ea typeface="AR P丸ゴシック体E" pitchFamily="50" charset="-128"/>
                </a:rPr>
                <a:t>（</a:t>
              </a:r>
              <a:r>
                <a:rPr lang="en-GB" altLang="ja-JP" sz="1200" dirty="0">
                  <a:latin typeface="AR P丸ゴシック体E" pitchFamily="50" charset="-128"/>
                  <a:ea typeface="AR P丸ゴシック体E" pitchFamily="50" charset="-128"/>
                </a:rPr>
                <a:t>Nov 13, </a:t>
              </a:r>
              <a:r>
                <a:rPr lang="en-US" altLang="ja-JP" sz="1200" dirty="0">
                  <a:latin typeface="AR P丸ゴシック体E" pitchFamily="50" charset="-128"/>
                  <a:ea typeface="AR P丸ゴシック体E" pitchFamily="50" charset="-128"/>
                </a:rPr>
                <a:t>2019</a:t>
              </a:r>
              <a:r>
                <a:rPr lang="ja-JP" altLang="en-US" sz="1200">
                  <a:latin typeface="AR P丸ゴシック体E" pitchFamily="50" charset="-128"/>
                  <a:ea typeface="AR P丸ゴシック体E" pitchFamily="50" charset="-128"/>
                </a:rPr>
                <a:t>）</a:t>
              </a:r>
              <a:endParaRPr lang="ja-JP" altLang="en-US" sz="1200" dirty="0">
                <a:latin typeface="AR P丸ゴシック体E" pitchFamily="50" charset="-128"/>
                <a:ea typeface="AR P丸ゴシック体E" pitchFamily="50" charset="-128"/>
              </a:endParaRPr>
            </a:p>
          </p:txBody>
        </p:sp>
        <p:sp>
          <p:nvSpPr>
            <p:cNvPr id="128" name="円弧 127">
              <a:extLst>
                <a:ext uri="{FF2B5EF4-FFF2-40B4-BE49-F238E27FC236}">
                  <a16:creationId xmlns:a16="http://schemas.microsoft.com/office/drawing/2014/main" id="{09F4C1DC-85DF-7848-9AEB-461B79D94170}"/>
                </a:ext>
              </a:extLst>
            </p:cNvPr>
            <p:cNvSpPr/>
            <p:nvPr/>
          </p:nvSpPr>
          <p:spPr>
            <a:xfrm rot="1184438">
              <a:off x="1738198" y="1637743"/>
              <a:ext cx="5278997" cy="2312715"/>
            </a:xfrm>
            <a:prstGeom prst="arc">
              <a:avLst>
                <a:gd name="adj1" fmla="val 19545"/>
                <a:gd name="adj2" fmla="val 1680034"/>
              </a:avLst>
            </a:prstGeom>
            <a:noFill/>
            <a:ln w="127000">
              <a:solidFill>
                <a:srgbClr val="FFC000">
                  <a:alpha val="69804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 sz="1400"/>
            </a:p>
          </p:txBody>
        </p:sp>
        <p:sp>
          <p:nvSpPr>
            <p:cNvPr id="129" name="円弧 128">
              <a:extLst>
                <a:ext uri="{FF2B5EF4-FFF2-40B4-BE49-F238E27FC236}">
                  <a16:creationId xmlns:a16="http://schemas.microsoft.com/office/drawing/2014/main" id="{8BFB6815-7FFD-0742-A38C-476E7591E206}"/>
                </a:ext>
              </a:extLst>
            </p:cNvPr>
            <p:cNvSpPr/>
            <p:nvPr/>
          </p:nvSpPr>
          <p:spPr>
            <a:xfrm rot="1175496">
              <a:off x="2173909" y="1627896"/>
              <a:ext cx="4355881" cy="1899159"/>
            </a:xfrm>
            <a:prstGeom prst="arc">
              <a:avLst>
                <a:gd name="adj1" fmla="val 9195583"/>
                <a:gd name="adj2" fmla="val 15204146"/>
              </a:avLst>
            </a:prstGeom>
            <a:noFill/>
            <a:ln w="127000">
              <a:solidFill>
                <a:srgbClr val="FFC000">
                  <a:alpha val="69804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 sz="1400"/>
            </a:p>
          </p:txBody>
        </p:sp>
        <p:cxnSp>
          <p:nvCxnSpPr>
            <p:cNvPr id="130" name="直線コネクタ 129">
              <a:extLst>
                <a:ext uri="{FF2B5EF4-FFF2-40B4-BE49-F238E27FC236}">
                  <a16:creationId xmlns:a16="http://schemas.microsoft.com/office/drawing/2014/main" id="{EC2D768C-6784-2F4A-93D2-E17C38AFF01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967381" y="4119084"/>
              <a:ext cx="492253" cy="106280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1" name="テキスト ボックス 2">
              <a:extLst>
                <a:ext uri="{FF2B5EF4-FFF2-40B4-BE49-F238E27FC236}">
                  <a16:creationId xmlns:a16="http://schemas.microsoft.com/office/drawing/2014/main" id="{25049A36-EF43-E246-9EE0-E3ACD247A3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84184" y="5163588"/>
              <a:ext cx="3436984" cy="644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ja-JP" sz="1200" dirty="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1</a:t>
              </a:r>
              <a:r>
                <a:rPr lang="en-GB" altLang="ja-JP" sz="1200" baseline="30000" dirty="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st</a:t>
              </a:r>
              <a:r>
                <a:rPr lang="en-GB" altLang="ja-JP" sz="1200" dirty="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 ion engine operation</a:t>
              </a:r>
              <a:br>
                <a:rPr lang="en-US" altLang="ja-JP" sz="1200" dirty="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</a:br>
              <a:r>
                <a:rPr lang="ja-JP" altLang="en-US" sz="120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（</a:t>
              </a:r>
              <a:r>
                <a:rPr lang="en-GB" altLang="ja-JP" sz="1200" dirty="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Dec 3, </a:t>
              </a:r>
              <a:r>
                <a:rPr lang="en-US" altLang="ja-JP" sz="1200" dirty="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2019 </a:t>
              </a:r>
              <a:r>
                <a:rPr lang="ja-JP" altLang="en-US" sz="120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～</a:t>
              </a:r>
              <a:r>
                <a:rPr lang="en-US" altLang="ja-JP" sz="1200" dirty="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 Feb 20, 2020</a:t>
              </a:r>
              <a:r>
                <a:rPr lang="ja-JP" altLang="en-US" sz="120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）</a:t>
              </a:r>
              <a:endParaRPr lang="ja-JP" altLang="en-US" sz="1200" dirty="0">
                <a:solidFill>
                  <a:srgbClr val="0070C0"/>
                </a:solidFill>
                <a:latin typeface="AR P丸ゴシック体E" pitchFamily="50" charset="-128"/>
                <a:ea typeface="AR P丸ゴシック体E" pitchFamily="50" charset="-128"/>
              </a:endParaRPr>
            </a:p>
          </p:txBody>
        </p:sp>
        <p:cxnSp>
          <p:nvCxnSpPr>
            <p:cNvPr id="132" name="直線コネクタ 131">
              <a:extLst>
                <a:ext uri="{FF2B5EF4-FFF2-40B4-BE49-F238E27FC236}">
                  <a16:creationId xmlns:a16="http://schemas.microsoft.com/office/drawing/2014/main" id="{79E43100-2B7F-5246-83CE-D1E797EA7382}"/>
                </a:ext>
              </a:extLst>
            </p:cNvPr>
            <p:cNvCxnSpPr/>
            <p:nvPr/>
          </p:nvCxnSpPr>
          <p:spPr>
            <a:xfrm flipH="1" flipV="1">
              <a:off x="3296419" y="1465427"/>
              <a:ext cx="195701" cy="28924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テキスト ボックス 2">
              <a:extLst>
                <a:ext uri="{FF2B5EF4-FFF2-40B4-BE49-F238E27FC236}">
                  <a16:creationId xmlns:a16="http://schemas.microsoft.com/office/drawing/2014/main" id="{51DB5160-3BFF-D94D-A0DD-739C5FC424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81657" y="1649967"/>
              <a:ext cx="3342438" cy="644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ja-JP" sz="1200" dirty="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2</a:t>
              </a:r>
              <a:r>
                <a:rPr lang="en-GB" altLang="ja-JP" sz="1200" baseline="30000" dirty="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nd</a:t>
              </a:r>
              <a:r>
                <a:rPr lang="en-GB" altLang="ja-JP" sz="1200" dirty="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 ion engine operation</a:t>
              </a:r>
              <a:br>
                <a:rPr lang="en-US" altLang="ja-JP" sz="1200" dirty="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</a:br>
              <a:r>
                <a:rPr lang="en-US" altLang="ja-JP" sz="1200" dirty="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(May 12,2020~ Sept 17, 2020</a:t>
              </a:r>
              <a:r>
                <a:rPr lang="ja-JP" altLang="en-US" sz="120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）</a:t>
              </a:r>
              <a:endParaRPr lang="ja-JP" altLang="en-US" sz="1200" dirty="0">
                <a:solidFill>
                  <a:srgbClr val="0070C0"/>
                </a:solidFill>
                <a:latin typeface="AR P丸ゴシック体E" pitchFamily="50" charset="-128"/>
                <a:ea typeface="AR P丸ゴシック体E" pitchFamily="50" charset="-128"/>
              </a:endParaRPr>
            </a:p>
          </p:txBody>
        </p:sp>
        <p:sp>
          <p:nvSpPr>
            <p:cNvPr id="134" name="円弧 133">
              <a:extLst>
                <a:ext uri="{FF2B5EF4-FFF2-40B4-BE49-F238E27FC236}">
                  <a16:creationId xmlns:a16="http://schemas.microsoft.com/office/drawing/2014/main" id="{AB706D34-C90C-BC43-A2E5-2B6C7BEC2D3D}"/>
                </a:ext>
              </a:extLst>
            </p:cNvPr>
            <p:cNvSpPr/>
            <p:nvPr/>
          </p:nvSpPr>
          <p:spPr>
            <a:xfrm rot="1175496">
              <a:off x="2187258" y="1628297"/>
              <a:ext cx="4355881" cy="1899159"/>
            </a:xfrm>
            <a:prstGeom prst="arc">
              <a:avLst>
                <a:gd name="adj1" fmla="val 3587043"/>
                <a:gd name="adj2" fmla="val 9217756"/>
              </a:avLst>
            </a:prstGeom>
            <a:noFill/>
            <a:ln w="127000">
              <a:solidFill>
                <a:srgbClr val="66FF99">
                  <a:alpha val="69804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 sz="1400"/>
            </a:p>
          </p:txBody>
        </p:sp>
        <p:cxnSp>
          <p:nvCxnSpPr>
            <p:cNvPr id="135" name="直線コネクタ 134">
              <a:extLst>
                <a:ext uri="{FF2B5EF4-FFF2-40B4-BE49-F238E27FC236}">
                  <a16:creationId xmlns:a16="http://schemas.microsoft.com/office/drawing/2014/main" id="{5CC86152-1E9C-E840-828D-141C137933F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60524" y="3084576"/>
              <a:ext cx="344205" cy="6655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6" name="テキスト ボックス 2">
              <a:extLst>
                <a:ext uri="{FF2B5EF4-FFF2-40B4-BE49-F238E27FC236}">
                  <a16:creationId xmlns:a16="http://schemas.microsoft.com/office/drawing/2014/main" id="{946DBE2C-E253-BE40-B14D-A0C8D1C28A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34403" y="3672431"/>
              <a:ext cx="2105907" cy="90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ja-JP" sz="1200" dirty="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Re-entry terminal guidance</a:t>
              </a:r>
              <a:br>
                <a:rPr lang="en-US" altLang="ja-JP" sz="1200" dirty="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</a:br>
              <a:r>
                <a:rPr lang="en-US" altLang="ja-JP" sz="1200" dirty="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(Oct 2020</a:t>
              </a:r>
              <a:r>
                <a:rPr lang="ja-JP" altLang="en-US" sz="120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～</a:t>
              </a:r>
              <a:r>
                <a:rPr lang="ja-JP" altLang="en-US" sz="1200" dirty="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）</a:t>
              </a:r>
            </a:p>
          </p:txBody>
        </p:sp>
      </p:grpSp>
      <p:sp>
        <p:nvSpPr>
          <p:cNvPr id="138" name="テキスト ボックス 137">
            <a:extLst>
              <a:ext uri="{FF2B5EF4-FFF2-40B4-BE49-F238E27FC236}">
                <a16:creationId xmlns:a16="http://schemas.microsoft.com/office/drawing/2014/main" id="{E4FBE7B4-C35B-9B48-9C99-E76621F57C03}"/>
              </a:ext>
            </a:extLst>
          </p:cNvPr>
          <p:cNvSpPr txBox="1"/>
          <p:nvPr/>
        </p:nvSpPr>
        <p:spPr>
          <a:xfrm>
            <a:off x="483074" y="1430736"/>
            <a:ext cx="3517592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ja-JP" b="1" dirty="0"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Launch </a:t>
            </a:r>
            <a:r>
              <a:rPr lang="ja-JP" altLang="en-US" b="1"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→</a:t>
            </a:r>
            <a:r>
              <a:rPr lang="en-US" altLang="ja-JP" b="1" dirty="0"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</a:t>
            </a:r>
            <a:r>
              <a:rPr lang="en-US" altLang="ja-JP" b="1" dirty="0" err="1"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Ryugu</a:t>
            </a:r>
            <a:r>
              <a:rPr lang="en-US" altLang="ja-JP" b="1" dirty="0"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arrival</a:t>
            </a:r>
            <a:endParaRPr lang="ja-JP" altLang="en-US" b="1"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39" name="テキスト ボックス 138">
            <a:extLst>
              <a:ext uri="{FF2B5EF4-FFF2-40B4-BE49-F238E27FC236}">
                <a16:creationId xmlns:a16="http://schemas.microsoft.com/office/drawing/2014/main" id="{C93EA2B9-EA54-D147-9DC9-0736819E0839}"/>
              </a:ext>
            </a:extLst>
          </p:cNvPr>
          <p:cNvSpPr txBox="1"/>
          <p:nvPr/>
        </p:nvSpPr>
        <p:spPr>
          <a:xfrm>
            <a:off x="5051014" y="1459156"/>
            <a:ext cx="3750587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ja-JP" b="1" dirty="0" err="1"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Ryugu</a:t>
            </a:r>
            <a:r>
              <a:rPr lang="en-US" altLang="ja-JP" b="1" dirty="0"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departure </a:t>
            </a:r>
            <a:r>
              <a:rPr lang="ja-JP" altLang="en-US" b="1"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→</a:t>
            </a:r>
            <a:r>
              <a:rPr lang="en-US" altLang="ja-JP" b="1" dirty="0"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Earth return</a:t>
            </a:r>
            <a:endParaRPr lang="ja-JP" altLang="en-US" b="1"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40" name="テキスト ボックス 139">
            <a:extLst>
              <a:ext uri="{FF2B5EF4-FFF2-40B4-BE49-F238E27FC236}">
                <a16:creationId xmlns:a16="http://schemas.microsoft.com/office/drawing/2014/main" id="{705BEF74-71F8-CB4C-A068-870691DA2DA3}"/>
              </a:ext>
            </a:extLst>
          </p:cNvPr>
          <p:cNvSpPr txBox="1"/>
          <p:nvPr/>
        </p:nvSpPr>
        <p:spPr>
          <a:xfrm>
            <a:off x="2166314" y="1782699"/>
            <a:ext cx="17692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solidFill>
                  <a:srgbClr val="0432FF"/>
                </a:solidFill>
                <a:latin typeface="MS PGothic" panose="020B0600070205080204" pitchFamily="34" charset="-128"/>
                <a:ea typeface="MS PGothic" panose="020B0600070205080204" pitchFamily="34" charset="-128"/>
              </a:rPr>
              <a:t>2014.12.3 〜 2018.6.27</a:t>
            </a:r>
            <a:endParaRPr lang="ja-JP" altLang="en-US" sz="1200">
              <a:solidFill>
                <a:srgbClr val="0432FF"/>
              </a:solidFill>
              <a:latin typeface="MS PGothic" panose="020B0600070205080204" pitchFamily="34" charset="-128"/>
              <a:ea typeface="MS PGothic" panose="020B0600070205080204" pitchFamily="34" charset="-128"/>
            </a:endParaRPr>
          </a:p>
        </p:txBody>
      </p:sp>
      <p:sp>
        <p:nvSpPr>
          <p:cNvPr id="141" name="テキスト ボックス 140">
            <a:extLst>
              <a:ext uri="{FF2B5EF4-FFF2-40B4-BE49-F238E27FC236}">
                <a16:creationId xmlns:a16="http://schemas.microsoft.com/office/drawing/2014/main" id="{85FB7BBD-58B7-6E41-AC48-5AF283EA40D6}"/>
              </a:ext>
            </a:extLst>
          </p:cNvPr>
          <p:cNvSpPr txBox="1"/>
          <p:nvPr/>
        </p:nvSpPr>
        <p:spPr>
          <a:xfrm>
            <a:off x="5448779" y="1794538"/>
            <a:ext cx="24677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solidFill>
                  <a:srgbClr val="0432FF"/>
                </a:solidFill>
                <a:latin typeface="MS PGothic" panose="020B0600070205080204" pitchFamily="34" charset="-128"/>
                <a:ea typeface="MS PGothic" panose="020B0600070205080204" pitchFamily="34" charset="-128"/>
              </a:rPr>
              <a:t>2019.11.13 〜 2020.12.6</a:t>
            </a:r>
            <a:endParaRPr lang="ja-JP" altLang="en-US" sz="1200">
              <a:solidFill>
                <a:srgbClr val="0432FF"/>
              </a:solidFill>
              <a:latin typeface="MS PGothic" panose="020B0600070205080204" pitchFamily="34" charset="-128"/>
              <a:ea typeface="MS PGothic" panose="020B0600070205080204" pitchFamily="34" charset="-128"/>
            </a:endParaRPr>
          </a:p>
        </p:txBody>
      </p:sp>
      <p:cxnSp>
        <p:nvCxnSpPr>
          <p:cNvPr id="142" name="直線矢印コネクタ 141">
            <a:extLst>
              <a:ext uri="{FF2B5EF4-FFF2-40B4-BE49-F238E27FC236}">
                <a16:creationId xmlns:a16="http://schemas.microsoft.com/office/drawing/2014/main" id="{27E8A1A1-8EAF-9948-A7E5-5D8EFFA89249}"/>
              </a:ext>
            </a:extLst>
          </p:cNvPr>
          <p:cNvCxnSpPr>
            <a:cxnSpLocks/>
          </p:cNvCxnSpPr>
          <p:nvPr/>
        </p:nvCxnSpPr>
        <p:spPr>
          <a:xfrm flipV="1">
            <a:off x="3813217" y="1913921"/>
            <a:ext cx="1504366" cy="799"/>
          </a:xfrm>
          <a:prstGeom prst="straightConnector1">
            <a:avLst/>
          </a:prstGeom>
          <a:ln>
            <a:solidFill>
              <a:srgbClr val="0432FF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3" name="テキスト ボックス 142">
            <a:extLst>
              <a:ext uri="{FF2B5EF4-FFF2-40B4-BE49-F238E27FC236}">
                <a16:creationId xmlns:a16="http://schemas.microsoft.com/office/drawing/2014/main" id="{ACC73903-2784-B54D-827C-A1DBD1E8DC9A}"/>
              </a:ext>
            </a:extLst>
          </p:cNvPr>
          <p:cNvSpPr txBox="1"/>
          <p:nvPr/>
        </p:nvSpPr>
        <p:spPr>
          <a:xfrm>
            <a:off x="3854818" y="1894838"/>
            <a:ext cx="16380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altLang="ja-JP" sz="1200" dirty="0">
                <a:solidFill>
                  <a:srgbClr val="0432FF"/>
                </a:solidFill>
              </a:rPr>
              <a:t>Duration of stay near </a:t>
            </a:r>
            <a:r>
              <a:rPr lang="en" altLang="ja-JP" sz="1200" dirty="0" err="1">
                <a:solidFill>
                  <a:srgbClr val="0432FF"/>
                </a:solidFill>
              </a:rPr>
              <a:t>Ryugu</a:t>
            </a:r>
            <a:r>
              <a:rPr lang="en" altLang="ja-JP" sz="1200" dirty="0">
                <a:solidFill>
                  <a:srgbClr val="0432FF"/>
                </a:solidFill>
              </a:rPr>
              <a:t> : 504 days</a:t>
            </a:r>
            <a:endParaRPr lang="ja-JP" altLang="en-US" sz="1200">
              <a:solidFill>
                <a:srgbClr val="0432FF"/>
              </a:solidFill>
              <a:latin typeface="MS PGothic" panose="020B0600070205080204" pitchFamily="34" charset="-128"/>
              <a:ea typeface="MS PGothic" panose="020B0600070205080204" pitchFamily="34" charset="-128"/>
            </a:endParaRPr>
          </a:p>
        </p:txBody>
      </p:sp>
      <p:sp>
        <p:nvSpPr>
          <p:cNvPr id="144" name="テキスト ボックス 143">
            <a:extLst>
              <a:ext uri="{FF2B5EF4-FFF2-40B4-BE49-F238E27FC236}">
                <a16:creationId xmlns:a16="http://schemas.microsoft.com/office/drawing/2014/main" id="{9BCD4C57-0DBB-AC4A-94F8-05996AA55440}"/>
              </a:ext>
            </a:extLst>
          </p:cNvPr>
          <p:cNvSpPr txBox="1"/>
          <p:nvPr/>
        </p:nvSpPr>
        <p:spPr>
          <a:xfrm>
            <a:off x="107575" y="6456376"/>
            <a:ext cx="13505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ja-JP" altLang="en-US">
                <a:latin typeface="MS PGothic" panose="020B0600070205080204" pitchFamily="34" charset="-128"/>
                <a:ea typeface="MS PGothic" panose="020B0600070205080204" pitchFamily="34" charset="-128"/>
              </a:rPr>
              <a:t>（</a:t>
            </a:r>
            <a:r>
              <a:rPr kumimoji="1" lang="en-US" altLang="ja-JP" dirty="0">
                <a:latin typeface="MS PGothic" panose="020B0600070205080204" pitchFamily="34" charset="-128"/>
                <a:ea typeface="MS PGothic" panose="020B0600070205080204" pitchFamily="34" charset="-128"/>
              </a:rPr>
              <a:t>©JAXA</a:t>
            </a:r>
            <a:r>
              <a:rPr kumimoji="1" lang="ja-JP" altLang="en-US">
                <a:latin typeface="MS PGothic" panose="020B0600070205080204" pitchFamily="34" charset="-128"/>
                <a:ea typeface="MS PGothic" panose="020B0600070205080204" pitchFamily="34" charset="-128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7192689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79770" y="350256"/>
            <a:ext cx="7369524" cy="594764"/>
          </a:xfrm>
        </p:spPr>
        <p:txBody>
          <a:bodyPr/>
          <a:lstStyle/>
          <a:p>
            <a:r>
              <a:rPr kumimoji="1" lang="en-GB" altLang="ja-JP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Hayabusa2 : Mission </a:t>
            </a:r>
            <a:r>
              <a:rPr lang="en-GB" altLang="ja-JP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scenario</a:t>
            </a:r>
            <a:endParaRPr kumimoji="1" lang="ja-JP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DA959-B80D-024B-B2BC-0EAAD2490278}" type="slidenum">
              <a:rPr kumimoji="1" lang="ja-JP" altLang="en-US" smtClean="0"/>
              <a:t>3</a:t>
            </a:fld>
            <a:endParaRPr kumimoji="1" lang="ja-JP" altLang="en-US"/>
          </a:p>
        </p:txBody>
      </p:sp>
      <p:pic>
        <p:nvPicPr>
          <p:cNvPr id="39" name="図 1">
            <a:extLst>
              <a:ext uri="{FF2B5EF4-FFF2-40B4-BE49-F238E27FC236}">
                <a16:creationId xmlns:a16="http://schemas.microsoft.com/office/drawing/2014/main" id="{57C3348E-3618-3647-B16E-50473D043B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77" y="4265019"/>
            <a:ext cx="1243676" cy="908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図 7">
            <a:extLst>
              <a:ext uri="{FF2B5EF4-FFF2-40B4-BE49-F238E27FC236}">
                <a16:creationId xmlns:a16="http://schemas.microsoft.com/office/drawing/2014/main" id="{29061A9D-EA51-1C43-B4C3-685CCA09BE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0841" y="2090224"/>
            <a:ext cx="1405566" cy="105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円弧 40">
            <a:extLst>
              <a:ext uri="{FF2B5EF4-FFF2-40B4-BE49-F238E27FC236}">
                <a16:creationId xmlns:a16="http://schemas.microsoft.com/office/drawing/2014/main" id="{598D96D9-B227-3C40-BF35-3BF3B00F8FBE}"/>
              </a:ext>
            </a:extLst>
          </p:cNvPr>
          <p:cNvSpPr/>
          <p:nvPr/>
        </p:nvSpPr>
        <p:spPr bwMode="auto">
          <a:xfrm>
            <a:off x="815567" y="3393820"/>
            <a:ext cx="6465054" cy="498257"/>
          </a:xfrm>
          <a:prstGeom prst="arc">
            <a:avLst>
              <a:gd name="adj1" fmla="val 11026755"/>
              <a:gd name="adj2" fmla="val 10565239"/>
            </a:avLst>
          </a:prstGeom>
          <a:noFill/>
          <a:ln w="127000">
            <a:solidFill>
              <a:srgbClr val="87ADF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ja-JP" altLang="en-U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Text Box 42">
            <a:extLst>
              <a:ext uri="{FF2B5EF4-FFF2-40B4-BE49-F238E27FC236}">
                <a16:creationId xmlns:a16="http://schemas.microsoft.com/office/drawing/2014/main" id="{F214B1BC-D5B6-3F4F-880E-A5F29CD6BF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7692" y="1607629"/>
            <a:ext cx="1798538" cy="360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5" tIns="82295" rIns="82295" bIns="82295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52"/>
            <a:r>
              <a:rPr lang="en-GB" altLang="ja-JP" sz="1200" b="1" dirty="0" err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Ryugu</a:t>
            </a:r>
            <a:r>
              <a:rPr lang="en-GB" altLang="ja-JP" sz="1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arrival</a:t>
            </a:r>
            <a:endParaRPr lang="en-US" altLang="ja-JP" sz="1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4" name="Text Box 43">
            <a:extLst>
              <a:ext uri="{FF2B5EF4-FFF2-40B4-BE49-F238E27FC236}">
                <a16:creationId xmlns:a16="http://schemas.microsoft.com/office/drawing/2014/main" id="{F52B172F-1DB7-8248-BB04-D73FAD374D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4387" y="1806383"/>
            <a:ext cx="1531884" cy="3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5" tIns="82295" rIns="82295" bIns="82295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52"/>
            <a:r>
              <a:rPr lang="en-GB" altLang="ja-JP" sz="1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June 27, 2018</a:t>
            </a:r>
            <a:endParaRPr lang="en-US" altLang="ja-JP" sz="1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5" name="Text Box 57">
            <a:extLst>
              <a:ext uri="{FF2B5EF4-FFF2-40B4-BE49-F238E27FC236}">
                <a16:creationId xmlns:a16="http://schemas.microsoft.com/office/drawing/2014/main" id="{CF6FAC92-B482-344C-A746-B9CB4B9A0C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504" y="1510636"/>
            <a:ext cx="1037813" cy="394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5" tIns="82295" rIns="82295" bIns="82295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52"/>
            <a:r>
              <a:rPr lang="en-GB" altLang="ja-JP" sz="16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Launch</a:t>
            </a:r>
            <a:endParaRPr lang="en-US" altLang="ja-JP" sz="16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6" name="Text Box 58">
            <a:extLst>
              <a:ext uri="{FF2B5EF4-FFF2-40B4-BE49-F238E27FC236}">
                <a16:creationId xmlns:a16="http://schemas.microsoft.com/office/drawing/2014/main" id="{B1BA4786-98D8-0143-A67D-3CD4B01289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376" y="1732738"/>
            <a:ext cx="993643" cy="308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5" tIns="82295" rIns="82295" bIns="82295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just" defTabSz="822952"/>
            <a:r>
              <a:rPr lang="en-GB" altLang="ja-JP" sz="1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Dec 3, 2014</a:t>
            </a:r>
            <a:endParaRPr lang="en-US" altLang="ja-JP" sz="1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3BE3786B-72A7-DC4F-99D1-4F0856F3D393}"/>
              </a:ext>
            </a:extLst>
          </p:cNvPr>
          <p:cNvSpPr txBox="1"/>
          <p:nvPr/>
        </p:nvSpPr>
        <p:spPr>
          <a:xfrm>
            <a:off x="1805617" y="1646995"/>
            <a:ext cx="1576036" cy="267766"/>
          </a:xfrm>
          <a:prstGeom prst="rect">
            <a:avLst/>
          </a:prstGeom>
          <a:noFill/>
        </p:spPr>
        <p:txBody>
          <a:bodyPr wrap="square" lIns="82295" tIns="41148" rIns="82295" bIns="41148" rtlCol="0">
            <a:spAutoFit/>
          </a:bodyPr>
          <a:lstStyle/>
          <a:p>
            <a:pPr algn="l"/>
            <a:r>
              <a:rPr lang="en-GB" altLang="ja-JP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Earth swing-by</a:t>
            </a:r>
            <a:endParaRPr lang="ja-JP" altLang="en-US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Text Box 58">
            <a:extLst>
              <a:ext uri="{FF2B5EF4-FFF2-40B4-BE49-F238E27FC236}">
                <a16:creationId xmlns:a16="http://schemas.microsoft.com/office/drawing/2014/main" id="{67D40BA4-5EC4-4041-A356-F0449C3860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6194" y="1805272"/>
            <a:ext cx="976707" cy="28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5" tIns="82295" rIns="82295" bIns="82295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822952"/>
            <a:r>
              <a:rPr lang="en-GB" altLang="ja-JP" sz="1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Dec 3, 2015</a:t>
            </a:r>
            <a:endParaRPr lang="en-US" altLang="ja-JP" sz="1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51" name="図 13" descr="はやぶさ2-DI-Dhigh.jpg">
            <a:extLst>
              <a:ext uri="{FF2B5EF4-FFF2-40B4-BE49-F238E27FC236}">
                <a16:creationId xmlns:a16="http://schemas.microsoft.com/office/drawing/2014/main" id="{53EFCEEA-FF21-764E-93B6-25A615D7CA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8466" y="4180751"/>
            <a:ext cx="1034932" cy="732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Text Box 42">
            <a:extLst>
              <a:ext uri="{FF2B5EF4-FFF2-40B4-BE49-F238E27FC236}">
                <a16:creationId xmlns:a16="http://schemas.microsoft.com/office/drawing/2014/main" id="{7C6FF01A-EC1C-1947-8D20-F009892796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2013" y="1529886"/>
            <a:ext cx="1919096" cy="360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5" tIns="82295" rIns="82295" bIns="82295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52"/>
            <a:r>
              <a:rPr lang="en-GB" altLang="ja-JP" sz="1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MINERVA-II-1</a:t>
            </a:r>
            <a:r>
              <a:rPr lang="en-US" altLang="ja-JP" sz="1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GB" altLang="ja-JP" sz="1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separation</a:t>
            </a:r>
            <a:endParaRPr lang="en-US" altLang="ja-JP" sz="1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3" name="Text Box 43">
            <a:extLst>
              <a:ext uri="{FF2B5EF4-FFF2-40B4-BE49-F238E27FC236}">
                <a16:creationId xmlns:a16="http://schemas.microsoft.com/office/drawing/2014/main" id="{F099B015-3146-EC4A-BF46-9E5E0024F7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5641" y="1720767"/>
            <a:ext cx="1531883" cy="3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5" tIns="82295" rIns="82295" bIns="82295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52"/>
            <a:r>
              <a:rPr lang="en-GB" altLang="ja-JP" sz="1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Sep 21, 2018</a:t>
            </a:r>
            <a:endParaRPr lang="ja-JP" altLang="ja-JP" sz="1200" b="1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ctr" defTabSz="822952"/>
            <a:endParaRPr lang="en-US" altLang="ja-JP" sz="1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4" name="Text Box 42">
            <a:extLst>
              <a:ext uri="{FF2B5EF4-FFF2-40B4-BE49-F238E27FC236}">
                <a16:creationId xmlns:a16="http://schemas.microsoft.com/office/drawing/2014/main" id="{114B9CD8-62EB-2F48-A3F4-47DABD1E7A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16892" y="1541958"/>
            <a:ext cx="977758" cy="333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5" tIns="82295" rIns="82295" bIns="82295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52"/>
            <a:r>
              <a:rPr lang="en-GB" altLang="ja-JP" sz="1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MASCOT</a:t>
            </a:r>
            <a:br>
              <a:rPr lang="en-US" altLang="ja-JP" sz="1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en-GB" altLang="ja-JP" sz="1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separation</a:t>
            </a:r>
            <a:endParaRPr lang="en-US" altLang="ja-JP" sz="1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5" name="Text Box 43">
            <a:extLst>
              <a:ext uri="{FF2B5EF4-FFF2-40B4-BE49-F238E27FC236}">
                <a16:creationId xmlns:a16="http://schemas.microsoft.com/office/drawing/2014/main" id="{090A4162-010C-374D-9A12-F696A00B01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93562" y="1927658"/>
            <a:ext cx="1388732" cy="384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5" tIns="82295" rIns="82295" bIns="82295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52"/>
            <a:r>
              <a:rPr lang="en-GB" altLang="ja-JP" sz="1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Oct 3, 2018</a:t>
            </a:r>
            <a:endParaRPr lang="ja-JP" altLang="ja-JP" sz="1200" b="1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ctr" defTabSz="822952"/>
            <a:endParaRPr lang="en-US" altLang="ja-JP" sz="1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7" name="Text Box 42">
            <a:extLst>
              <a:ext uri="{FF2B5EF4-FFF2-40B4-BE49-F238E27FC236}">
                <a16:creationId xmlns:a16="http://schemas.microsoft.com/office/drawing/2014/main" id="{DB1AFF7C-AEEA-824C-B549-AF4D241000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2239" y="5122788"/>
            <a:ext cx="1634110" cy="333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5" tIns="82295" rIns="82295" bIns="82295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52"/>
            <a:r>
              <a:rPr lang="en-GB" altLang="ja-JP" sz="1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First touchdown</a:t>
            </a:r>
            <a:endParaRPr lang="en-US" altLang="ja-JP" sz="1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58" name="図 3" descr="hayabusa2_2012_2.jpg">
            <a:extLst>
              <a:ext uri="{FF2B5EF4-FFF2-40B4-BE49-F238E27FC236}">
                <a16:creationId xmlns:a16="http://schemas.microsoft.com/office/drawing/2014/main" id="{196CF9A1-748A-7B43-9B38-514483C6D82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6770" y="4288389"/>
            <a:ext cx="963465" cy="714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" name="Text Box 42">
            <a:extLst>
              <a:ext uri="{FF2B5EF4-FFF2-40B4-BE49-F238E27FC236}">
                <a16:creationId xmlns:a16="http://schemas.microsoft.com/office/drawing/2014/main" id="{C3487FCA-434F-DA49-BFA7-8ED4D0BFA6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377" y="4854347"/>
            <a:ext cx="1179111" cy="333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5" tIns="82295" rIns="82295" bIns="82295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52"/>
            <a:r>
              <a:rPr lang="en-GB" altLang="ja-JP" sz="1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Impactor (SCI)</a:t>
            </a:r>
            <a:endParaRPr lang="en-US" altLang="ja-JP" sz="1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0" name="Text Box 42">
            <a:extLst>
              <a:ext uri="{FF2B5EF4-FFF2-40B4-BE49-F238E27FC236}">
                <a16:creationId xmlns:a16="http://schemas.microsoft.com/office/drawing/2014/main" id="{41E25660-F5AF-0243-A916-5740C27E4D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0956" y="4941256"/>
            <a:ext cx="1827353" cy="382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5" tIns="82295" rIns="82295" bIns="82295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52">
              <a:lnSpc>
                <a:spcPts val="1500"/>
              </a:lnSpc>
            </a:pPr>
            <a:r>
              <a:rPr lang="en-GB" altLang="ja-JP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Second </a:t>
            </a:r>
          </a:p>
          <a:p>
            <a:pPr algn="ctr" defTabSz="822952">
              <a:lnSpc>
                <a:spcPts val="1500"/>
              </a:lnSpc>
            </a:pPr>
            <a:r>
              <a:rPr lang="en-GB" altLang="ja-JP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touchdown</a:t>
            </a:r>
            <a:endParaRPr lang="en-US" altLang="ja-JP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Text Box 57">
            <a:extLst>
              <a:ext uri="{FF2B5EF4-FFF2-40B4-BE49-F238E27FC236}">
                <a16:creationId xmlns:a16="http://schemas.microsoft.com/office/drawing/2014/main" id="{40E32755-48EC-104D-80DE-C652219378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03052" y="5127483"/>
            <a:ext cx="1533502" cy="394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5" tIns="82295" rIns="82295" bIns="82295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52"/>
            <a:r>
              <a:rPr lang="en-GB" altLang="ja-JP" sz="16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Earth return</a:t>
            </a:r>
            <a:endParaRPr lang="en-US" altLang="ja-JP" sz="160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3" name="Text Box 58">
            <a:extLst>
              <a:ext uri="{FF2B5EF4-FFF2-40B4-BE49-F238E27FC236}">
                <a16:creationId xmlns:a16="http://schemas.microsoft.com/office/drawing/2014/main" id="{45D6E3A1-6415-5C47-B597-952FF42DFC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3491" y="5376687"/>
            <a:ext cx="1366644" cy="238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5" tIns="82295" rIns="82295" bIns="82295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52"/>
            <a:r>
              <a:rPr lang="en-GB" altLang="ja-JP" sz="1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Dec. 6, 2020</a:t>
            </a:r>
            <a:endParaRPr lang="en-US" altLang="ja-JP" sz="1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4" name="Text Box 57">
            <a:extLst>
              <a:ext uri="{FF2B5EF4-FFF2-40B4-BE49-F238E27FC236}">
                <a16:creationId xmlns:a16="http://schemas.microsoft.com/office/drawing/2014/main" id="{CA7D2CC6-378D-FC43-9767-06F22E4324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0445" y="3771284"/>
            <a:ext cx="1134400" cy="394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5" tIns="82295" rIns="82295" bIns="82295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52"/>
            <a:r>
              <a:rPr lang="en-GB" altLang="ja-JP" sz="1200" b="1" dirty="0" err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Ryugu</a:t>
            </a:r>
            <a:r>
              <a:rPr lang="en-GB" altLang="ja-JP" sz="1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departure</a:t>
            </a:r>
            <a:endParaRPr lang="en-US" altLang="ja-JP" sz="1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5" name="Text Box 58">
            <a:extLst>
              <a:ext uri="{FF2B5EF4-FFF2-40B4-BE49-F238E27FC236}">
                <a16:creationId xmlns:a16="http://schemas.microsoft.com/office/drawing/2014/main" id="{C2DA581C-10B5-684F-946C-3088AC9C4E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6734" y="4105813"/>
            <a:ext cx="1246890" cy="267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5" tIns="82295" rIns="82295" bIns="82295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52"/>
            <a:r>
              <a:rPr lang="en-US" altLang="ja-JP" sz="1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Nov 13, </a:t>
            </a:r>
            <a:r>
              <a:rPr lang="en-GB" altLang="ja-JP" sz="1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2019</a:t>
            </a:r>
            <a:endParaRPr lang="en-US" altLang="ja-JP" sz="1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6" name="右矢印 65">
            <a:extLst>
              <a:ext uri="{FF2B5EF4-FFF2-40B4-BE49-F238E27FC236}">
                <a16:creationId xmlns:a16="http://schemas.microsoft.com/office/drawing/2014/main" id="{9798752C-308C-3C42-805D-A5F4C3B63C85}"/>
              </a:ext>
            </a:extLst>
          </p:cNvPr>
          <p:cNvSpPr/>
          <p:nvPr/>
        </p:nvSpPr>
        <p:spPr>
          <a:xfrm rot="20156612">
            <a:off x="1234718" y="2453957"/>
            <a:ext cx="358147" cy="274625"/>
          </a:xfrm>
          <a:prstGeom prst="rightArrow">
            <a:avLst/>
          </a:prstGeom>
          <a:solidFill>
            <a:srgbClr val="F2CCF0"/>
          </a:solidFill>
          <a:ln>
            <a:solidFill>
              <a:srgbClr val="FF6FC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7" name="右矢印 66">
            <a:extLst>
              <a:ext uri="{FF2B5EF4-FFF2-40B4-BE49-F238E27FC236}">
                <a16:creationId xmlns:a16="http://schemas.microsoft.com/office/drawing/2014/main" id="{F1F507D3-7837-6143-804F-2185572D9B84}"/>
              </a:ext>
            </a:extLst>
          </p:cNvPr>
          <p:cNvSpPr/>
          <p:nvPr/>
        </p:nvSpPr>
        <p:spPr>
          <a:xfrm rot="1138596">
            <a:off x="3219278" y="2351685"/>
            <a:ext cx="358147" cy="274625"/>
          </a:xfrm>
          <a:prstGeom prst="rightArrow">
            <a:avLst/>
          </a:prstGeom>
          <a:solidFill>
            <a:srgbClr val="F2CCF0"/>
          </a:solidFill>
          <a:ln>
            <a:solidFill>
              <a:srgbClr val="FF6FC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" name="右矢印 67">
            <a:extLst>
              <a:ext uri="{FF2B5EF4-FFF2-40B4-BE49-F238E27FC236}">
                <a16:creationId xmlns:a16="http://schemas.microsoft.com/office/drawing/2014/main" id="{C8500213-6F36-6042-BB99-E139AED7F8A6}"/>
              </a:ext>
            </a:extLst>
          </p:cNvPr>
          <p:cNvSpPr/>
          <p:nvPr/>
        </p:nvSpPr>
        <p:spPr>
          <a:xfrm rot="20156612">
            <a:off x="5455680" y="2426764"/>
            <a:ext cx="358147" cy="274625"/>
          </a:xfrm>
          <a:prstGeom prst="rightArrow">
            <a:avLst/>
          </a:prstGeom>
          <a:solidFill>
            <a:srgbClr val="F2CCF0"/>
          </a:solidFill>
          <a:ln>
            <a:solidFill>
              <a:srgbClr val="FF6FC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" name="右矢印 68">
            <a:extLst>
              <a:ext uri="{FF2B5EF4-FFF2-40B4-BE49-F238E27FC236}">
                <a16:creationId xmlns:a16="http://schemas.microsoft.com/office/drawing/2014/main" id="{557F20B2-00AD-8640-BAB1-1EEE01818C8C}"/>
              </a:ext>
            </a:extLst>
          </p:cNvPr>
          <p:cNvSpPr/>
          <p:nvPr/>
        </p:nvSpPr>
        <p:spPr>
          <a:xfrm rot="550034">
            <a:off x="7141040" y="2494990"/>
            <a:ext cx="358147" cy="274625"/>
          </a:xfrm>
          <a:prstGeom prst="rightArrow">
            <a:avLst/>
          </a:prstGeom>
          <a:solidFill>
            <a:srgbClr val="F2CCF0"/>
          </a:solidFill>
          <a:ln>
            <a:solidFill>
              <a:srgbClr val="FF6FC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3" name="右矢印 72">
            <a:extLst>
              <a:ext uri="{FF2B5EF4-FFF2-40B4-BE49-F238E27FC236}">
                <a16:creationId xmlns:a16="http://schemas.microsoft.com/office/drawing/2014/main" id="{4FC43F57-0B1F-0C44-B7F7-1C3D4F09FC04}"/>
              </a:ext>
            </a:extLst>
          </p:cNvPr>
          <p:cNvSpPr/>
          <p:nvPr/>
        </p:nvSpPr>
        <p:spPr>
          <a:xfrm rot="8164475">
            <a:off x="1246127" y="4405231"/>
            <a:ext cx="358147" cy="274625"/>
          </a:xfrm>
          <a:prstGeom prst="rightArrow">
            <a:avLst/>
          </a:prstGeom>
          <a:solidFill>
            <a:srgbClr val="F2CCF0"/>
          </a:solidFill>
          <a:ln>
            <a:solidFill>
              <a:srgbClr val="FF6FC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4" name="右矢印 73">
            <a:extLst>
              <a:ext uri="{FF2B5EF4-FFF2-40B4-BE49-F238E27FC236}">
                <a16:creationId xmlns:a16="http://schemas.microsoft.com/office/drawing/2014/main" id="{C8B47D54-AB49-CE42-B5B7-DA782E24C8FB}"/>
              </a:ext>
            </a:extLst>
          </p:cNvPr>
          <p:cNvSpPr/>
          <p:nvPr/>
        </p:nvSpPr>
        <p:spPr>
          <a:xfrm rot="8664567">
            <a:off x="5157057" y="4291010"/>
            <a:ext cx="358147" cy="274625"/>
          </a:xfrm>
          <a:prstGeom prst="rightArrow">
            <a:avLst/>
          </a:prstGeom>
          <a:solidFill>
            <a:srgbClr val="F2CCF0"/>
          </a:solidFill>
          <a:ln>
            <a:solidFill>
              <a:srgbClr val="FF6FC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5" name="Text Box 43">
            <a:extLst>
              <a:ext uri="{FF2B5EF4-FFF2-40B4-BE49-F238E27FC236}">
                <a16:creationId xmlns:a16="http://schemas.microsoft.com/office/drawing/2014/main" id="{7B26CCFD-721E-8742-8399-DF0E68E091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72612" y="5346707"/>
            <a:ext cx="1388732" cy="28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5" tIns="82295" rIns="82295" bIns="82295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52"/>
            <a:r>
              <a:rPr lang="en-GB" altLang="ja-JP" sz="1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Feb 22, 2019</a:t>
            </a:r>
            <a:endParaRPr lang="ja-JP" altLang="ja-JP" sz="1200" b="1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6" name="Text Box 43">
            <a:extLst>
              <a:ext uri="{FF2B5EF4-FFF2-40B4-BE49-F238E27FC236}">
                <a16:creationId xmlns:a16="http://schemas.microsoft.com/office/drawing/2014/main" id="{ABCD2500-A080-2D4E-B5DB-85BF3AC915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9215" y="5078073"/>
            <a:ext cx="1131894" cy="281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5" tIns="82295" rIns="82295" bIns="82295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52"/>
            <a:r>
              <a:rPr lang="en-GB" altLang="ja-JP" sz="1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 April, 2019</a:t>
            </a:r>
            <a:endParaRPr lang="ja-JP" altLang="ja-JP" sz="1200" b="1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ctr" defTabSz="822952"/>
            <a:endParaRPr lang="en-US" altLang="ja-JP" sz="1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9" name="右矢印 78">
            <a:extLst>
              <a:ext uri="{FF2B5EF4-FFF2-40B4-BE49-F238E27FC236}">
                <a16:creationId xmlns:a16="http://schemas.microsoft.com/office/drawing/2014/main" id="{6FD931D2-A891-9A4D-9ADB-A9C68DAC189F}"/>
              </a:ext>
            </a:extLst>
          </p:cNvPr>
          <p:cNvSpPr/>
          <p:nvPr/>
        </p:nvSpPr>
        <p:spPr>
          <a:xfrm rot="12198054">
            <a:off x="7423023" y="4564900"/>
            <a:ext cx="358147" cy="274625"/>
          </a:xfrm>
          <a:prstGeom prst="rightArrow">
            <a:avLst/>
          </a:prstGeom>
          <a:solidFill>
            <a:srgbClr val="F2CCF0"/>
          </a:solidFill>
          <a:ln>
            <a:solidFill>
              <a:srgbClr val="FF6FC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" name="正方形/長方形 80">
            <a:extLst>
              <a:ext uri="{FF2B5EF4-FFF2-40B4-BE49-F238E27FC236}">
                <a16:creationId xmlns:a16="http://schemas.microsoft.com/office/drawing/2014/main" id="{BEBF1CEC-6708-5748-BAD8-2AA3CC3BDFAD}"/>
              </a:ext>
            </a:extLst>
          </p:cNvPr>
          <p:cNvSpPr/>
          <p:nvPr/>
        </p:nvSpPr>
        <p:spPr>
          <a:xfrm>
            <a:off x="3243" y="6616651"/>
            <a:ext cx="6681336" cy="298543"/>
          </a:xfrm>
          <a:prstGeom prst="rect">
            <a:avLst/>
          </a:prstGeom>
        </p:spPr>
        <p:txBody>
          <a:bodyPr wrap="square" lIns="82292" tIns="41148" rIns="82292" bIns="41148">
            <a:spAutoFit/>
          </a:bodyPr>
          <a:lstStyle/>
          <a:p>
            <a:r>
              <a:rPr lang="en-GB" altLang="ja-JP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(image credit: illustrations including spacecraft by Akihiro </a:t>
            </a:r>
            <a:r>
              <a:rPr lang="en-GB" altLang="ja-JP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Ikeshita</a:t>
            </a:r>
            <a:r>
              <a:rPr lang="en-GB" altLang="ja-JP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others by JAXA)</a:t>
            </a:r>
            <a:endParaRPr lang="ja-JP" altLang="en-US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6614B4D7-A6A4-014F-93BA-1A578B36AD2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6532" y="2020563"/>
            <a:ext cx="910631" cy="1374537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ACEA91BE-F6E6-BC4A-A6AF-34926A90F16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90243" y="2092365"/>
            <a:ext cx="1631764" cy="1169431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1788CF3C-B7E3-0F48-91AD-846051C0AA4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90148" y="2021043"/>
            <a:ext cx="1016170" cy="1354893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28490B13-49F3-A843-B55C-9B8269E3C9A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616156" y="2193451"/>
            <a:ext cx="1143544" cy="1034635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D6895401-E674-CC4D-8E54-BE5FAC4F671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804038" y="4387253"/>
            <a:ext cx="1135755" cy="807648"/>
          </a:xfrm>
          <a:prstGeom prst="rect">
            <a:avLst/>
          </a:prstGeom>
        </p:spPr>
      </p:pic>
      <p:sp>
        <p:nvSpPr>
          <p:cNvPr id="49" name="Text Box 43">
            <a:extLst>
              <a:ext uri="{FF2B5EF4-FFF2-40B4-BE49-F238E27FC236}">
                <a16:creationId xmlns:a16="http://schemas.microsoft.com/office/drawing/2014/main" id="{13049A24-0439-D640-9995-5872A519C7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4135" y="5337419"/>
            <a:ext cx="1388732" cy="28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5" tIns="82295" rIns="82295" bIns="82295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52"/>
            <a:r>
              <a:rPr lang="en-US" altLang="ja-JP" sz="1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July 11, 2019</a:t>
            </a:r>
            <a:endParaRPr lang="ja-JP" altLang="ja-JP" sz="1200" b="1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61" name="図 55">
            <a:extLst>
              <a:ext uri="{FF2B5EF4-FFF2-40B4-BE49-F238E27FC236}">
                <a16:creationId xmlns:a16="http://schemas.microsoft.com/office/drawing/2014/main" id="{D1B2D6D8-A266-F74D-92FE-AF258EF5476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139086" y="4299276"/>
            <a:ext cx="826225" cy="738573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72" name="Text Box 42">
            <a:extLst>
              <a:ext uri="{FF2B5EF4-FFF2-40B4-BE49-F238E27FC236}">
                <a16:creationId xmlns:a16="http://schemas.microsoft.com/office/drawing/2014/main" id="{6B51B3F8-613F-0A46-9787-AA50052453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1257" y="4984955"/>
            <a:ext cx="1143564" cy="513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3" tIns="82293" rIns="82293" bIns="82293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95">
              <a:lnSpc>
                <a:spcPts val="1500"/>
              </a:lnSpc>
            </a:pPr>
            <a:r>
              <a:rPr lang="en-GB" altLang="ja-JP" sz="1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MINERVA-II2</a:t>
            </a:r>
            <a:r>
              <a:rPr lang="en-US" altLang="ja-JP" sz="1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GB" altLang="ja-JP" sz="1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separation</a:t>
            </a:r>
            <a:endParaRPr lang="en-US" altLang="ja-JP" sz="1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7" name="Text Box 43">
            <a:extLst>
              <a:ext uri="{FF2B5EF4-FFF2-40B4-BE49-F238E27FC236}">
                <a16:creationId xmlns:a16="http://schemas.microsoft.com/office/drawing/2014/main" id="{589FD9DC-3ADE-864C-BDB5-2A8C876E06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1221" y="5360064"/>
            <a:ext cx="975382" cy="326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3" tIns="82293" rIns="82293" bIns="82293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95"/>
            <a:r>
              <a:rPr lang="en-GB" altLang="ja-JP" sz="1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Oct. 3, 2019</a:t>
            </a:r>
            <a:endParaRPr lang="ja-JP" altLang="ja-JP" sz="1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1" name="右矢印 70">
            <a:extLst>
              <a:ext uri="{FF2B5EF4-FFF2-40B4-BE49-F238E27FC236}">
                <a16:creationId xmlns:a16="http://schemas.microsoft.com/office/drawing/2014/main" id="{23515B57-3701-3B40-AD41-B96A5B9840BC}"/>
              </a:ext>
            </a:extLst>
          </p:cNvPr>
          <p:cNvSpPr/>
          <p:nvPr/>
        </p:nvSpPr>
        <p:spPr>
          <a:xfrm rot="8229578">
            <a:off x="2902809" y="4427391"/>
            <a:ext cx="358147" cy="274625"/>
          </a:xfrm>
          <a:prstGeom prst="rightArrow">
            <a:avLst/>
          </a:prstGeom>
          <a:solidFill>
            <a:srgbClr val="F2CCF0"/>
          </a:solidFill>
          <a:ln>
            <a:solidFill>
              <a:srgbClr val="FF6FC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右矢印 70">
            <a:extLst>
              <a:ext uri="{FF2B5EF4-FFF2-40B4-BE49-F238E27FC236}">
                <a16:creationId xmlns:a16="http://schemas.microsoft.com/office/drawing/2014/main" id="{6619B2BF-8032-B747-B73E-F4912F19EE53}"/>
              </a:ext>
            </a:extLst>
          </p:cNvPr>
          <p:cNvSpPr/>
          <p:nvPr/>
        </p:nvSpPr>
        <p:spPr>
          <a:xfrm rot="13001013">
            <a:off x="1773166" y="4429877"/>
            <a:ext cx="358147" cy="274625"/>
          </a:xfrm>
          <a:prstGeom prst="rightArrow">
            <a:avLst/>
          </a:prstGeom>
          <a:solidFill>
            <a:srgbClr val="F2CCF0"/>
          </a:solidFill>
          <a:ln>
            <a:solidFill>
              <a:srgbClr val="FF6FC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0" name="右矢印 88">
            <a:extLst>
              <a:ext uri="{FF2B5EF4-FFF2-40B4-BE49-F238E27FC236}">
                <a16:creationId xmlns:a16="http://schemas.microsoft.com/office/drawing/2014/main" id="{145529BE-74A8-044D-B025-543ED74EA4FE}"/>
              </a:ext>
            </a:extLst>
          </p:cNvPr>
          <p:cNvSpPr/>
          <p:nvPr/>
        </p:nvSpPr>
        <p:spPr>
          <a:xfrm rot="6950884">
            <a:off x="8597346" y="4060843"/>
            <a:ext cx="358138" cy="274618"/>
          </a:xfrm>
          <a:prstGeom prst="rightArrow">
            <a:avLst/>
          </a:prstGeom>
          <a:solidFill>
            <a:srgbClr val="F2CCF0"/>
          </a:solidFill>
          <a:ln>
            <a:solidFill>
              <a:srgbClr val="FF6FC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96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78" name="右矢印 53">
            <a:extLst>
              <a:ext uri="{FF2B5EF4-FFF2-40B4-BE49-F238E27FC236}">
                <a16:creationId xmlns:a16="http://schemas.microsoft.com/office/drawing/2014/main" id="{584F773D-2325-3D4D-94EE-280C35E7F8F6}"/>
              </a:ext>
            </a:extLst>
          </p:cNvPr>
          <p:cNvSpPr/>
          <p:nvPr/>
        </p:nvSpPr>
        <p:spPr>
          <a:xfrm rot="3989455">
            <a:off x="8641929" y="3303807"/>
            <a:ext cx="358138" cy="274618"/>
          </a:xfrm>
          <a:prstGeom prst="rightArrow">
            <a:avLst/>
          </a:prstGeom>
          <a:solidFill>
            <a:srgbClr val="F2CCF0"/>
          </a:solidFill>
          <a:ln>
            <a:solidFill>
              <a:srgbClr val="FF6FC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960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80" name="図 6">
            <a:extLst>
              <a:ext uri="{FF2B5EF4-FFF2-40B4-BE49-F238E27FC236}">
                <a16:creationId xmlns:a16="http://schemas.microsoft.com/office/drawing/2014/main" id="{3776AF9F-A08F-664A-B09B-2E311DEF4013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21434" t="7521" r="18249" b="7687"/>
          <a:stretch/>
        </p:blipFill>
        <p:spPr>
          <a:xfrm>
            <a:off x="8665655" y="3623670"/>
            <a:ext cx="312405" cy="329385"/>
          </a:xfrm>
          <a:prstGeom prst="rect">
            <a:avLst/>
          </a:prstGeom>
        </p:spPr>
      </p:pic>
      <p:sp>
        <p:nvSpPr>
          <p:cNvPr id="82" name="Text Box 42">
            <a:extLst>
              <a:ext uri="{FF2B5EF4-FFF2-40B4-BE49-F238E27FC236}">
                <a16:creationId xmlns:a16="http://schemas.microsoft.com/office/drawing/2014/main" id="{4E9215D2-DA4B-BA4A-B7CB-88005F0654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0271" y="3426456"/>
            <a:ext cx="1453025" cy="333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3" tIns="82293" rIns="82293" bIns="82293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95"/>
            <a:r>
              <a:rPr lang="en-US" altLang="ja-JP" sz="1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Target marker separation</a:t>
            </a:r>
            <a:endParaRPr lang="en-US" altLang="ja-JP" sz="1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3" name="Text Box 43">
            <a:extLst>
              <a:ext uri="{FF2B5EF4-FFF2-40B4-BE49-F238E27FC236}">
                <a16:creationId xmlns:a16="http://schemas.microsoft.com/office/drawing/2014/main" id="{A59F167E-C732-F142-B844-B3B4099C5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0903" y="3830057"/>
            <a:ext cx="1388695" cy="280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3" tIns="82293" rIns="82293" bIns="82293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95"/>
            <a:r>
              <a:rPr lang="en-US" altLang="ja-JP" sz="1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Oct 25, 2018</a:t>
            </a:r>
            <a:endParaRPr lang="ja-JP" altLang="ja-JP" sz="1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ctr" defTabSz="822995"/>
            <a:endParaRPr lang="en-US" altLang="ja-JP" sz="1225" dirty="0">
              <a:latin typeface="+mn-ea"/>
              <a:ea typeface="+mn-ea"/>
              <a:cs typeface="Times New Roman"/>
            </a:endParaRPr>
          </a:p>
        </p:txBody>
      </p:sp>
      <p:pic>
        <p:nvPicPr>
          <p:cNvPr id="84" name="図 100">
            <a:extLst>
              <a:ext uri="{FF2B5EF4-FFF2-40B4-BE49-F238E27FC236}">
                <a16:creationId xmlns:a16="http://schemas.microsoft.com/office/drawing/2014/main" id="{00286DCB-B30E-D240-B78A-9491970C6629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21434" t="7521" r="18249" b="7687"/>
          <a:stretch/>
        </p:blipFill>
        <p:spPr>
          <a:xfrm>
            <a:off x="5559478" y="4145182"/>
            <a:ext cx="312405" cy="329385"/>
          </a:xfrm>
          <a:prstGeom prst="rect">
            <a:avLst/>
          </a:prstGeom>
        </p:spPr>
      </p:pic>
      <p:sp>
        <p:nvSpPr>
          <p:cNvPr id="85" name="右矢印 101">
            <a:extLst>
              <a:ext uri="{FF2B5EF4-FFF2-40B4-BE49-F238E27FC236}">
                <a16:creationId xmlns:a16="http://schemas.microsoft.com/office/drawing/2014/main" id="{8482FCDB-A043-9545-931B-89389D2B4AB8}"/>
              </a:ext>
            </a:extLst>
          </p:cNvPr>
          <p:cNvSpPr/>
          <p:nvPr/>
        </p:nvSpPr>
        <p:spPr>
          <a:xfrm rot="12329516">
            <a:off x="5896959" y="4281862"/>
            <a:ext cx="358138" cy="274618"/>
          </a:xfrm>
          <a:prstGeom prst="rightArrow">
            <a:avLst/>
          </a:prstGeom>
          <a:solidFill>
            <a:srgbClr val="F2CCF0"/>
          </a:solidFill>
          <a:ln>
            <a:solidFill>
              <a:srgbClr val="FF6FC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96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86" name="Text Box 42">
            <a:extLst>
              <a:ext uri="{FF2B5EF4-FFF2-40B4-BE49-F238E27FC236}">
                <a16:creationId xmlns:a16="http://schemas.microsoft.com/office/drawing/2014/main" id="{AC620C18-83EC-E747-AA64-67F7B43A1B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75242" y="4431695"/>
            <a:ext cx="1071176" cy="333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3" tIns="82293" rIns="82293" bIns="82293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95"/>
            <a:r>
              <a:rPr lang="en-US" altLang="ja-JP" sz="1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Target marker separation</a:t>
            </a:r>
            <a:endParaRPr lang="en-US" altLang="ja-JP" sz="1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7" name="Text Box 43">
            <a:extLst>
              <a:ext uri="{FF2B5EF4-FFF2-40B4-BE49-F238E27FC236}">
                <a16:creationId xmlns:a16="http://schemas.microsoft.com/office/drawing/2014/main" id="{98D03419-324C-9949-8949-A062C9A583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5451" y="5030858"/>
            <a:ext cx="1132345" cy="280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3" tIns="82293" rIns="82293" bIns="82293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95"/>
            <a:r>
              <a:rPr lang="en-US" altLang="ja-JP" sz="1225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May 30, 2019</a:t>
            </a:r>
            <a:endParaRPr lang="ja-JP" altLang="ja-JP" sz="1225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ctr" defTabSz="822995"/>
            <a:endParaRPr lang="en-US" altLang="ja-JP" sz="1225" dirty="0">
              <a:latin typeface="+mn-ea"/>
              <a:ea typeface="+mn-ea"/>
              <a:cs typeface="Times New Roman"/>
            </a:endParaRPr>
          </a:p>
        </p:txBody>
      </p:sp>
      <p:sp>
        <p:nvSpPr>
          <p:cNvPr id="88" name="右矢印 89">
            <a:extLst>
              <a:ext uri="{FF2B5EF4-FFF2-40B4-BE49-F238E27FC236}">
                <a16:creationId xmlns:a16="http://schemas.microsoft.com/office/drawing/2014/main" id="{1803738C-2DED-3A4A-939A-CA760F8C3459}"/>
              </a:ext>
            </a:extLst>
          </p:cNvPr>
          <p:cNvSpPr/>
          <p:nvPr/>
        </p:nvSpPr>
        <p:spPr>
          <a:xfrm rot="10800000">
            <a:off x="3799775" y="4421841"/>
            <a:ext cx="358138" cy="274618"/>
          </a:xfrm>
          <a:prstGeom prst="rightArrow">
            <a:avLst/>
          </a:prstGeom>
          <a:solidFill>
            <a:srgbClr val="F2CCF0"/>
          </a:solidFill>
          <a:ln>
            <a:solidFill>
              <a:srgbClr val="FF6FC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960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89" name="図 102">
            <a:extLst>
              <a:ext uri="{FF2B5EF4-FFF2-40B4-BE49-F238E27FC236}">
                <a16:creationId xmlns:a16="http://schemas.microsoft.com/office/drawing/2014/main" id="{BA007579-EE7C-EA43-8CA7-72349A258DA4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21434" t="7521" r="18249" b="7687"/>
          <a:stretch/>
        </p:blipFill>
        <p:spPr>
          <a:xfrm>
            <a:off x="3240422" y="4140767"/>
            <a:ext cx="312405" cy="329385"/>
          </a:xfrm>
          <a:prstGeom prst="rect">
            <a:avLst/>
          </a:prstGeom>
        </p:spPr>
      </p:pic>
      <p:pic>
        <p:nvPicPr>
          <p:cNvPr id="90" name="図 103">
            <a:extLst>
              <a:ext uri="{FF2B5EF4-FFF2-40B4-BE49-F238E27FC236}">
                <a16:creationId xmlns:a16="http://schemas.microsoft.com/office/drawing/2014/main" id="{6D091C7C-9E2A-8440-B432-EEB2635ABD2E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21434" t="7521" r="18249" b="7687"/>
          <a:stretch/>
        </p:blipFill>
        <p:spPr>
          <a:xfrm>
            <a:off x="3462233" y="4377850"/>
            <a:ext cx="312405" cy="329385"/>
          </a:xfrm>
          <a:prstGeom prst="rect">
            <a:avLst/>
          </a:prstGeom>
        </p:spPr>
      </p:pic>
      <p:sp>
        <p:nvSpPr>
          <p:cNvPr id="91" name="Text Box 42">
            <a:extLst>
              <a:ext uri="{FF2B5EF4-FFF2-40B4-BE49-F238E27FC236}">
                <a16:creationId xmlns:a16="http://schemas.microsoft.com/office/drawing/2014/main" id="{5C203B1A-05F0-BE45-A855-7B77927C7C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07976" y="4609561"/>
            <a:ext cx="1035400" cy="333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3" tIns="82293" rIns="82293" bIns="82293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95"/>
            <a:r>
              <a:rPr lang="en-US" altLang="ja-JP" sz="1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Target marker separation</a:t>
            </a:r>
            <a:endParaRPr lang="en-US" altLang="ja-JP" sz="1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2" name="Text Box 43">
            <a:extLst>
              <a:ext uri="{FF2B5EF4-FFF2-40B4-BE49-F238E27FC236}">
                <a16:creationId xmlns:a16="http://schemas.microsoft.com/office/drawing/2014/main" id="{DF12DA66-35E9-CD41-A1CD-70E6147D1C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7835" y="5165007"/>
            <a:ext cx="1099107" cy="280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3" tIns="82293" rIns="82293" bIns="82293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95"/>
            <a:r>
              <a:rPr lang="en-US" altLang="ja-JP" sz="1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Sept. 17, 2019</a:t>
            </a:r>
            <a:endParaRPr lang="ja-JP" altLang="ja-JP" sz="1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ctr" defTabSz="822995"/>
            <a:endParaRPr lang="en-US" altLang="ja-JP" sz="1225" dirty="0">
              <a:latin typeface="+mn-ea"/>
              <a:ea typeface="+mn-ea"/>
              <a:cs typeface="Times New Roman"/>
            </a:endParaRPr>
          </a:p>
        </p:txBody>
      </p:sp>
      <p:sp>
        <p:nvSpPr>
          <p:cNvPr id="70" name="Text Box 43">
            <a:extLst>
              <a:ext uri="{FF2B5EF4-FFF2-40B4-BE49-F238E27FC236}">
                <a16:creationId xmlns:a16="http://schemas.microsoft.com/office/drawing/2014/main" id="{BA249EE7-E5B6-0647-8551-532FB559E0CB}"/>
              </a:ext>
            </a:extLst>
          </p:cNvPr>
          <p:cNvSpPr txBox="1">
            <a:spLocks noChangeArrowheads="1"/>
          </p:cNvSpPr>
          <p:nvPr/>
        </p:nvSpPr>
        <p:spPr bwMode="auto">
          <a:xfrm rot="511404">
            <a:off x="2070939" y="5913231"/>
            <a:ext cx="1377666" cy="491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9724" tIns="109724" rIns="109724" bIns="109724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1097299"/>
            <a:r>
              <a:rPr lang="en-US" altLang="ja-JP" sz="1200" b="1" dirty="0"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Artificial satellite experiment</a:t>
            </a:r>
            <a:endParaRPr lang="ja-JP" altLang="ja-JP" sz="1200" b="1" dirty="0"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93" name="左中かっこ 92">
            <a:extLst>
              <a:ext uri="{FF2B5EF4-FFF2-40B4-BE49-F238E27FC236}">
                <a16:creationId xmlns:a16="http://schemas.microsoft.com/office/drawing/2014/main" id="{AC2458F0-F1D3-6847-B3C4-45F214AF36D6}"/>
              </a:ext>
            </a:extLst>
          </p:cNvPr>
          <p:cNvSpPr/>
          <p:nvPr/>
        </p:nvSpPr>
        <p:spPr>
          <a:xfrm rot="16759254">
            <a:off x="2695684" y="5003086"/>
            <a:ext cx="195440" cy="1715192"/>
          </a:xfrm>
          <a:prstGeom prst="leftBrace">
            <a:avLst>
              <a:gd name="adj1" fmla="val 42136"/>
              <a:gd name="adj2" fmla="val 5116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94" name="右矢印 93">
            <a:extLst>
              <a:ext uri="{FF2B5EF4-FFF2-40B4-BE49-F238E27FC236}">
                <a16:creationId xmlns:a16="http://schemas.microsoft.com/office/drawing/2014/main" id="{73163159-5575-2044-B306-BB7B1F80897A}"/>
              </a:ext>
            </a:extLst>
          </p:cNvPr>
          <p:cNvSpPr/>
          <p:nvPr/>
        </p:nvSpPr>
        <p:spPr>
          <a:xfrm rot="3682595">
            <a:off x="661766" y="5702800"/>
            <a:ext cx="389093" cy="274618"/>
          </a:xfrm>
          <a:prstGeom prst="rightArrow">
            <a:avLst/>
          </a:prstGeom>
          <a:solidFill>
            <a:srgbClr val="F2CCF0"/>
          </a:solidFill>
          <a:ln>
            <a:solidFill>
              <a:srgbClr val="FF6FC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96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5" name="Text Box 43">
            <a:extLst>
              <a:ext uri="{FF2B5EF4-FFF2-40B4-BE49-F238E27FC236}">
                <a16:creationId xmlns:a16="http://schemas.microsoft.com/office/drawing/2014/main" id="{DDF8A3F4-F5D8-B247-A3B5-8E51112953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8960" y="5951146"/>
            <a:ext cx="1647233" cy="360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9724" tIns="109724" rIns="109724" bIns="109724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1097299"/>
            <a:r>
              <a:rPr lang="en-US" altLang="ja-JP" sz="1400" b="1" dirty="0"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Sample analysis</a:t>
            </a:r>
            <a:endParaRPr lang="ja-JP" altLang="ja-JP" sz="1400" b="1" dirty="0"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2799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53437" y="255663"/>
            <a:ext cx="8229600" cy="547544"/>
          </a:xfrm>
        </p:spPr>
        <p:txBody>
          <a:bodyPr>
            <a:noAutofit/>
          </a:bodyPr>
          <a:lstStyle/>
          <a:p>
            <a:r>
              <a:rPr lang="en-US" altLang="ja-JP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Asteroid </a:t>
            </a:r>
            <a:r>
              <a:rPr lang="en-US" altLang="ja-JP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Ryugu</a:t>
            </a:r>
            <a:endParaRPr kumimoji="1" lang="ja-JP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図 3" descr="fig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85" y="3715268"/>
            <a:ext cx="1919688" cy="1919688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5577" y="1608337"/>
            <a:ext cx="1992097" cy="1992097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51233" y="3725013"/>
            <a:ext cx="1905272" cy="1905272"/>
          </a:xfrm>
          <a:prstGeom prst="rect">
            <a:avLst/>
          </a:prstGeom>
        </p:spPr>
      </p:pic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929F7A9D-57EB-8844-8604-49C4BDEC3B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4F876-7298-4344-BB0F-7FBD7427A29A}" type="slidenum">
              <a:rPr lang="ja-JP" altLang="en-US" smtClean="0">
                <a:solidFill>
                  <a:schemeClr val="tx1"/>
                </a:solidFill>
              </a:rPr>
              <a:pPr/>
              <a:t>4</a:t>
            </a:fld>
            <a:endParaRPr lang="ja-JP" altLang="en-US">
              <a:solidFill>
                <a:schemeClr val="tx1"/>
              </a:solidFill>
            </a:endParaRPr>
          </a:p>
        </p:txBody>
      </p:sp>
      <p:pic>
        <p:nvPicPr>
          <p:cNvPr id="15" name="rover1b_sol07_movie.mov">
            <a:hlinkClick r:id="" action="ppaction://media"/>
            <a:extLst>
              <a:ext uri="{FF2B5EF4-FFF2-40B4-BE49-F238E27FC236}">
                <a16:creationId xmlns:a16="http://schemas.microsoft.com/office/drawing/2014/main" id="{3A06176F-454E-9142-B13F-201E0E845CA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898626" y="1886850"/>
            <a:ext cx="2079488" cy="2772649"/>
          </a:xfrm>
          <a:prstGeom prst="rect">
            <a:avLst/>
          </a:prstGeom>
          <a:noFill/>
        </p:spPr>
      </p:pic>
      <p:pic>
        <p:nvPicPr>
          <p:cNvPr id="32" name="図 31">
            <a:extLst>
              <a:ext uri="{FF2B5EF4-FFF2-40B4-BE49-F238E27FC236}">
                <a16:creationId xmlns:a16="http://schemas.microsoft.com/office/drawing/2014/main" id="{53056BC0-A75F-C844-A384-5CE787C4322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31911" y="1617047"/>
            <a:ext cx="1977364" cy="1977364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E0DCF92B-3EC3-6E47-9164-2FA7E0A717A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7045" y="1878835"/>
            <a:ext cx="2346897" cy="1760174"/>
          </a:xfrm>
          <a:prstGeom prst="rect">
            <a:avLst/>
          </a:prstGeom>
          <a:noFill/>
        </p:spPr>
      </p:pic>
      <p:sp>
        <p:nvSpPr>
          <p:cNvPr id="36" name="Text Box 42">
            <a:extLst>
              <a:ext uri="{FF2B5EF4-FFF2-40B4-BE49-F238E27FC236}">
                <a16:creationId xmlns:a16="http://schemas.microsoft.com/office/drawing/2014/main" id="{838BA72E-B265-0D49-BDC6-5DDAADD483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3512" y="1180954"/>
            <a:ext cx="4657652" cy="569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5" tIns="82295" rIns="82295" bIns="82295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52"/>
            <a:r>
              <a:rPr lang="en" altLang="ja-JP" sz="1600" dirty="0"/>
              <a:t>The surface of </a:t>
            </a:r>
            <a:r>
              <a:rPr lang="en" altLang="ja-JP" sz="1600" dirty="0" err="1"/>
              <a:t>Ryugu</a:t>
            </a:r>
            <a:r>
              <a:rPr lang="en" altLang="ja-JP" sz="1600" dirty="0"/>
              <a:t> taken by MINERVA-II1</a:t>
            </a:r>
          </a:p>
          <a:p>
            <a:pPr algn="ctr" defTabSz="822952"/>
            <a:r>
              <a:rPr lang="ja-JP" altLang="en-US" sz="1000"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（</a:t>
            </a:r>
            <a:r>
              <a:rPr lang="en-US" altLang="ja-JP" sz="1000" dirty="0"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Image credit JAXA</a:t>
            </a:r>
            <a:r>
              <a:rPr lang="ja-JP" altLang="en-US" sz="1000"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）</a:t>
            </a:r>
            <a:endParaRPr lang="en-US" altLang="ja-JP" sz="1000" dirty="0">
              <a:latin typeface="MS PGothic" panose="020B0600070205080204" pitchFamily="34" charset="-128"/>
              <a:ea typeface="MS PGothic" panose="020B0600070205080204" pitchFamily="34" charset="-128"/>
              <a:cs typeface="Times New Roman"/>
            </a:endParaRPr>
          </a:p>
        </p:txBody>
      </p:sp>
      <p:pic>
        <p:nvPicPr>
          <p:cNvPr id="39" name="図 38">
            <a:extLst>
              <a:ext uri="{FF2B5EF4-FFF2-40B4-BE49-F238E27FC236}">
                <a16:creationId xmlns:a16="http://schemas.microsoft.com/office/drawing/2014/main" id="{47C7CCE1-78C2-D944-A4F8-0E9B57750E0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632221" y="4244482"/>
            <a:ext cx="1910597" cy="1595602"/>
          </a:xfrm>
          <a:prstGeom prst="rect">
            <a:avLst/>
          </a:prstGeom>
        </p:spPr>
      </p:pic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C5BC52FB-2F54-0149-B20F-A9C11538D88F}"/>
              </a:ext>
            </a:extLst>
          </p:cNvPr>
          <p:cNvSpPr txBox="1"/>
          <p:nvPr/>
        </p:nvSpPr>
        <p:spPr>
          <a:xfrm>
            <a:off x="4392110" y="3818185"/>
            <a:ext cx="24418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altLang="ja-JP" sz="1000" dirty="0"/>
              <a:t>The surface of </a:t>
            </a:r>
            <a:r>
              <a:rPr lang="en" altLang="ja-JP" sz="1000" dirty="0" err="1"/>
              <a:t>Ryugu</a:t>
            </a:r>
            <a:r>
              <a:rPr lang="en" altLang="ja-JP" sz="1000" dirty="0"/>
              <a:t> taken by MASCOT</a:t>
            </a:r>
          </a:p>
          <a:p>
            <a:r>
              <a:rPr lang="en-US" altLang="ja-JP" sz="1000" dirty="0">
                <a:latin typeface="MS PGothic" panose="020B0600070205080204" pitchFamily="34" charset="-128"/>
                <a:ea typeface="MS PGothic" panose="020B0600070205080204" pitchFamily="34" charset="-128"/>
              </a:rPr>
              <a:t>(Image credit</a:t>
            </a:r>
            <a:r>
              <a:rPr lang="ja-JP" altLang="en-US" sz="1000">
                <a:latin typeface="MS PGothic" panose="020B0600070205080204" pitchFamily="34" charset="-128"/>
                <a:ea typeface="MS PGothic" panose="020B0600070205080204" pitchFamily="34" charset="-128"/>
              </a:rPr>
              <a:t>：</a:t>
            </a:r>
            <a:r>
              <a:rPr lang="en-US" altLang="ja-JP" sz="1000" dirty="0">
                <a:latin typeface="MS PGothic" panose="020B0600070205080204" pitchFamily="34" charset="-128"/>
                <a:ea typeface="MS PGothic" panose="020B0600070205080204" pitchFamily="34" charset="-128"/>
              </a:rPr>
              <a:t>MASCOT/DLR/JAXA)</a:t>
            </a:r>
          </a:p>
        </p:txBody>
      </p:sp>
      <p:sp>
        <p:nvSpPr>
          <p:cNvPr id="28" name="Text Box 42">
            <a:extLst>
              <a:ext uri="{FF2B5EF4-FFF2-40B4-BE49-F238E27FC236}">
                <a16:creationId xmlns:a16="http://schemas.microsoft.com/office/drawing/2014/main" id="{0DD657B4-A969-A94B-8488-6E595F42B0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860" y="1540509"/>
            <a:ext cx="1460473" cy="386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5" tIns="82295" rIns="82295" bIns="82295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52"/>
            <a:r>
              <a:rPr lang="en-GB" altLang="ja-JP" sz="1400" b="1" dirty="0">
                <a:solidFill>
                  <a:schemeClr val="bg1"/>
                </a:solidFill>
                <a:latin typeface="Times New Roman"/>
                <a:ea typeface="+mn-ea"/>
                <a:cs typeface="Times New Roman"/>
              </a:rPr>
              <a:t>June 30, 2018</a:t>
            </a:r>
            <a:endParaRPr lang="en-US" altLang="ja-JP" sz="1400" b="1" dirty="0">
              <a:solidFill>
                <a:schemeClr val="bg1"/>
              </a:solidFill>
              <a:latin typeface="Times New Roman"/>
              <a:ea typeface="+mn-ea"/>
              <a:cs typeface="Times New Roman"/>
            </a:endParaRPr>
          </a:p>
        </p:txBody>
      </p:sp>
      <p:sp>
        <p:nvSpPr>
          <p:cNvPr id="29" name="Text Box 42">
            <a:extLst>
              <a:ext uri="{FF2B5EF4-FFF2-40B4-BE49-F238E27FC236}">
                <a16:creationId xmlns:a16="http://schemas.microsoft.com/office/drawing/2014/main" id="{2E171563-56C0-354E-979B-C350AEF9BF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6215" y="1583776"/>
            <a:ext cx="1460473" cy="386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5" tIns="82295" rIns="82295" bIns="82295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52"/>
            <a:r>
              <a:rPr lang="en-GB" altLang="ja-JP" sz="1400" b="1" dirty="0">
                <a:solidFill>
                  <a:schemeClr val="bg1"/>
                </a:solidFill>
                <a:latin typeface="Times New Roman"/>
                <a:ea typeface="+mn-ea"/>
                <a:cs typeface="Times New Roman"/>
              </a:rPr>
              <a:t>June 30, 2018</a:t>
            </a:r>
            <a:endParaRPr lang="en-US" altLang="ja-JP" sz="1400" b="1" dirty="0">
              <a:solidFill>
                <a:schemeClr val="bg1"/>
              </a:solidFill>
              <a:latin typeface="Times New Roman"/>
              <a:ea typeface="+mn-ea"/>
              <a:cs typeface="Times New Roman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1B2C1389-83D0-A642-BE7C-9BCC701CD061}"/>
              </a:ext>
            </a:extLst>
          </p:cNvPr>
          <p:cNvSpPr txBox="1"/>
          <p:nvPr/>
        </p:nvSpPr>
        <p:spPr>
          <a:xfrm>
            <a:off x="165886" y="3317165"/>
            <a:ext cx="1183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400" b="1" dirty="0">
                <a:solidFill>
                  <a:schemeClr val="bg1"/>
                </a:solidFill>
                <a:latin typeface="Times New Roman"/>
                <a:cs typeface="Times New Roman"/>
              </a:rPr>
              <a:t>From 20km</a:t>
            </a:r>
            <a:endParaRPr lang="ja-JP" altLang="en-US" sz="1400" b="1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842BA2C1-33AA-634A-A17E-4DA3F6C6A4C9}"/>
              </a:ext>
            </a:extLst>
          </p:cNvPr>
          <p:cNvSpPr txBox="1"/>
          <p:nvPr/>
        </p:nvSpPr>
        <p:spPr>
          <a:xfrm>
            <a:off x="2370451" y="3253912"/>
            <a:ext cx="1183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400" b="1" dirty="0">
                <a:solidFill>
                  <a:schemeClr val="bg1"/>
                </a:solidFill>
                <a:latin typeface="Times New Roman"/>
                <a:cs typeface="Times New Roman"/>
              </a:rPr>
              <a:t>From 20km</a:t>
            </a:r>
            <a:endParaRPr lang="ja-JP" altLang="en-US" sz="1400" b="1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43" name="Text Box 42">
            <a:extLst>
              <a:ext uri="{FF2B5EF4-FFF2-40B4-BE49-F238E27FC236}">
                <a16:creationId xmlns:a16="http://schemas.microsoft.com/office/drawing/2014/main" id="{930FE3C9-0237-A544-87D9-91F7952C21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971" y="3668262"/>
            <a:ext cx="1460473" cy="386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5" tIns="82295" rIns="82295" bIns="82295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52"/>
            <a:r>
              <a:rPr lang="en-GB" altLang="ja-JP" sz="1400" b="1" dirty="0">
                <a:solidFill>
                  <a:schemeClr val="bg1"/>
                </a:solidFill>
                <a:latin typeface="Times New Roman"/>
                <a:ea typeface="+mn-ea"/>
                <a:cs typeface="Times New Roman"/>
              </a:rPr>
              <a:t>July 20, 2018</a:t>
            </a:r>
            <a:endParaRPr lang="en-US" altLang="ja-JP" sz="1400" b="1" dirty="0">
              <a:solidFill>
                <a:schemeClr val="bg1"/>
              </a:solidFill>
              <a:latin typeface="Times New Roman"/>
              <a:ea typeface="+mn-ea"/>
              <a:cs typeface="Times New Roman"/>
            </a:endParaRPr>
          </a:p>
        </p:txBody>
      </p:sp>
      <p:sp>
        <p:nvSpPr>
          <p:cNvPr id="44" name="Text Box 42">
            <a:extLst>
              <a:ext uri="{FF2B5EF4-FFF2-40B4-BE49-F238E27FC236}">
                <a16:creationId xmlns:a16="http://schemas.microsoft.com/office/drawing/2014/main" id="{C5FAA4BB-A298-8244-BCA6-A3B2803A08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3654" y="3700964"/>
            <a:ext cx="1460473" cy="386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5" tIns="82295" rIns="82295" bIns="82295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52"/>
            <a:r>
              <a:rPr lang="en-GB" altLang="ja-JP" sz="1400" b="1" dirty="0">
                <a:solidFill>
                  <a:schemeClr val="bg1"/>
                </a:solidFill>
                <a:latin typeface="Times New Roman"/>
                <a:ea typeface="+mn-ea"/>
                <a:cs typeface="Times New Roman"/>
              </a:rPr>
              <a:t>Oct. 15, 2018</a:t>
            </a:r>
            <a:endParaRPr lang="en-US" altLang="ja-JP" sz="1400" b="1" dirty="0">
              <a:solidFill>
                <a:schemeClr val="bg1"/>
              </a:solidFill>
              <a:latin typeface="Times New Roman"/>
              <a:ea typeface="+mn-ea"/>
              <a:cs typeface="Times New Roman"/>
            </a:endParaRP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7500CF5B-8F18-F643-A4F6-A97AF2A592B6}"/>
              </a:ext>
            </a:extLst>
          </p:cNvPr>
          <p:cNvSpPr txBox="1"/>
          <p:nvPr/>
        </p:nvSpPr>
        <p:spPr>
          <a:xfrm>
            <a:off x="335541" y="5308268"/>
            <a:ext cx="10071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b="1" dirty="0">
                <a:solidFill>
                  <a:schemeClr val="bg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From 6km</a:t>
            </a:r>
            <a:endParaRPr lang="ja-JP" altLang="en-US" sz="1400" b="1" dirty="0">
              <a:solidFill>
                <a:schemeClr val="bg1"/>
              </a:solidFill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EDB4D358-CB6F-7A48-A9B3-5F8A8930E706}"/>
              </a:ext>
            </a:extLst>
          </p:cNvPr>
          <p:cNvSpPr txBox="1"/>
          <p:nvPr/>
        </p:nvSpPr>
        <p:spPr>
          <a:xfrm>
            <a:off x="2370451" y="5292001"/>
            <a:ext cx="10361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b="1" dirty="0">
                <a:solidFill>
                  <a:schemeClr val="bg1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From 42m</a:t>
            </a:r>
            <a:endParaRPr lang="ja-JP" altLang="en-US" sz="1400" b="1" dirty="0">
              <a:solidFill>
                <a:schemeClr val="bg1"/>
              </a:solidFill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47" name="Text Box 42">
            <a:extLst>
              <a:ext uri="{FF2B5EF4-FFF2-40B4-BE49-F238E27FC236}">
                <a16:creationId xmlns:a16="http://schemas.microsoft.com/office/drawing/2014/main" id="{D2356EAE-73EE-7D4A-A667-1C7F16B83F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4630" y="3300842"/>
            <a:ext cx="1693244" cy="395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5" tIns="82295" rIns="82295" bIns="82295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52"/>
            <a:r>
              <a:rPr lang="en-GB" altLang="ja-JP" sz="16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surface view</a:t>
            </a:r>
            <a:endParaRPr lang="en-US" altLang="ja-JP" sz="1600" dirty="0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8" name="Text Box 42">
            <a:extLst>
              <a:ext uri="{FF2B5EF4-FFF2-40B4-BE49-F238E27FC236}">
                <a16:creationId xmlns:a16="http://schemas.microsoft.com/office/drawing/2014/main" id="{480965B8-6F8E-A34F-B43C-2A02BF6A2D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16109" y="4310118"/>
            <a:ext cx="1693244" cy="395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5" tIns="82295" rIns="82295" bIns="82295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52"/>
            <a:r>
              <a:rPr lang="en-GB" altLang="ja-JP" sz="16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surface view</a:t>
            </a:r>
            <a:endParaRPr lang="en-US" altLang="ja-JP" sz="1600" dirty="0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9" name="Text Box 42">
            <a:extLst>
              <a:ext uri="{FF2B5EF4-FFF2-40B4-BE49-F238E27FC236}">
                <a16:creationId xmlns:a16="http://schemas.microsoft.com/office/drawing/2014/main" id="{12623FCB-9F24-264E-9EA1-F76BD687BD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3512" y="5462547"/>
            <a:ext cx="1693244" cy="395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5" tIns="82295" rIns="82295" bIns="82295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52"/>
            <a:r>
              <a:rPr lang="en-GB" altLang="ja-JP" sz="16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surface view</a:t>
            </a:r>
            <a:endParaRPr lang="en-US" altLang="ja-JP" sz="1600" dirty="0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0" name="Text Box 42">
            <a:extLst>
              <a:ext uri="{FF2B5EF4-FFF2-40B4-BE49-F238E27FC236}">
                <a16:creationId xmlns:a16="http://schemas.microsoft.com/office/drawing/2014/main" id="{7E3BDAD1-BCFA-EB4F-99CD-C4148D14DC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24773" y="1927385"/>
            <a:ext cx="1105480" cy="604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5" tIns="82295" rIns="82295" bIns="82295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52"/>
            <a:r>
              <a:rPr lang="en-GB" altLang="ja-JP" sz="1400" b="1" dirty="0">
                <a:solidFill>
                  <a:schemeClr val="bg1"/>
                </a:solidFill>
                <a:latin typeface="Times New Roman"/>
                <a:ea typeface="+mn-ea"/>
                <a:cs typeface="Times New Roman"/>
              </a:rPr>
              <a:t>September 23, 2018</a:t>
            </a:r>
            <a:endParaRPr lang="en-US" altLang="ja-JP" sz="1400" b="1" dirty="0">
              <a:solidFill>
                <a:schemeClr val="bg1"/>
              </a:solidFill>
              <a:latin typeface="Times New Roman"/>
              <a:ea typeface="+mn-ea"/>
              <a:cs typeface="Times New Roman"/>
            </a:endParaRPr>
          </a:p>
        </p:txBody>
      </p:sp>
      <p:sp>
        <p:nvSpPr>
          <p:cNvPr id="51" name="Text Box 42">
            <a:extLst>
              <a:ext uri="{FF2B5EF4-FFF2-40B4-BE49-F238E27FC236}">
                <a16:creationId xmlns:a16="http://schemas.microsoft.com/office/drawing/2014/main" id="{6113BA12-898B-A04F-9EA0-0AAEB27681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2361" y="1835562"/>
            <a:ext cx="1105480" cy="604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5" tIns="82295" rIns="82295" bIns="82295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52"/>
            <a:r>
              <a:rPr lang="en-GB" altLang="ja-JP" sz="1400" b="1" dirty="0">
                <a:solidFill>
                  <a:schemeClr val="bg1"/>
                </a:solidFill>
                <a:latin typeface="Times New Roman"/>
                <a:ea typeface="+mn-ea"/>
                <a:cs typeface="Times New Roman"/>
              </a:rPr>
              <a:t>September 23, 2018</a:t>
            </a:r>
            <a:endParaRPr lang="en-US" altLang="ja-JP" sz="1400" b="1" dirty="0">
              <a:solidFill>
                <a:schemeClr val="bg1"/>
              </a:solidFill>
              <a:latin typeface="Times New Roman"/>
              <a:ea typeface="+mn-ea"/>
              <a:cs typeface="Times New Roman"/>
            </a:endParaRPr>
          </a:p>
        </p:txBody>
      </p:sp>
      <p:sp>
        <p:nvSpPr>
          <p:cNvPr id="52" name="Text Box 42">
            <a:extLst>
              <a:ext uri="{FF2B5EF4-FFF2-40B4-BE49-F238E27FC236}">
                <a16:creationId xmlns:a16="http://schemas.microsoft.com/office/drawing/2014/main" id="{9D778A1B-F6A3-0D49-B08B-925732E8BA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2464" y="4218376"/>
            <a:ext cx="1497234" cy="403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5" tIns="82295" rIns="82295" bIns="82295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52"/>
            <a:r>
              <a:rPr lang="en-GB" altLang="ja-JP" sz="1400" b="1" dirty="0">
                <a:solidFill>
                  <a:schemeClr val="bg1"/>
                </a:solidFill>
                <a:latin typeface="Times New Roman"/>
                <a:ea typeface="+mn-ea"/>
                <a:cs typeface="Times New Roman"/>
              </a:rPr>
              <a:t>October23, 2018</a:t>
            </a:r>
            <a:endParaRPr lang="en-US" altLang="ja-JP" sz="1400" b="1" dirty="0">
              <a:solidFill>
                <a:schemeClr val="bg1"/>
              </a:solidFill>
              <a:latin typeface="Times New Roman"/>
              <a:ea typeface="+mn-ea"/>
              <a:cs typeface="Times New Roman"/>
            </a:endParaRPr>
          </a:p>
        </p:txBody>
      </p:sp>
      <p:sp>
        <p:nvSpPr>
          <p:cNvPr id="53" name="テキスト ボックス 18">
            <a:extLst>
              <a:ext uri="{FF2B5EF4-FFF2-40B4-BE49-F238E27FC236}">
                <a16:creationId xmlns:a16="http://schemas.microsoft.com/office/drawing/2014/main" id="{DA4C19CF-5956-704E-95BD-A35738019191}"/>
              </a:ext>
            </a:extLst>
          </p:cNvPr>
          <p:cNvSpPr txBox="1"/>
          <p:nvPr/>
        </p:nvSpPr>
        <p:spPr>
          <a:xfrm>
            <a:off x="0" y="6608285"/>
            <a:ext cx="801611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00" dirty="0"/>
              <a:t>(image credit: JAXA, University of Tokyo, Kochi University, </a:t>
            </a:r>
            <a:r>
              <a:rPr lang="en-US" altLang="ja-JP" sz="900" dirty="0" err="1"/>
              <a:t>Rikkyo</a:t>
            </a:r>
            <a:r>
              <a:rPr lang="en-US" altLang="ja-JP" sz="900" dirty="0"/>
              <a:t> University, Nagoya University, Chiba Institute of Technology, Meiji University, University of Aizu, AIST)</a:t>
            </a:r>
            <a:endParaRPr kumimoji="1" lang="ja-JP" altLang="en-US" sz="900" dirty="0"/>
          </a:p>
        </p:txBody>
      </p:sp>
    </p:spTree>
    <p:extLst>
      <p:ext uri="{BB962C8B-B14F-4D97-AF65-F5344CB8AC3E}">
        <p14:creationId xmlns:p14="http://schemas.microsoft.com/office/powerpoint/2010/main" val="2986176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0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>
            <a:extLst>
              <a:ext uri="{FF2B5EF4-FFF2-40B4-BE49-F238E27FC236}">
                <a16:creationId xmlns:a16="http://schemas.microsoft.com/office/drawing/2014/main" id="{7F10FCAC-B311-AD48-A020-5756E88376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0491" y="1598707"/>
            <a:ext cx="3147725" cy="3158131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7959A71A-1642-1E47-8BB0-367E81B752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021" y="1269938"/>
            <a:ext cx="4881803" cy="3821584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A6C3CC38-64D7-CE47-BB3A-0204CE3721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ja-JP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Place name on the surface of </a:t>
            </a:r>
            <a:r>
              <a:rPr lang="en" altLang="ja-JP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Ryugu</a:t>
            </a:r>
            <a:endParaRPr kumimoji="1" lang="ja-JP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D400416-89DE-2247-B2E1-4DA1DF408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DA959-B80D-024B-B2BC-0EAAD2490278}" type="slidenum">
              <a:rPr kumimoji="1" lang="ja-JP" altLang="en-US" smtClean="0"/>
              <a:t>5</a:t>
            </a:fld>
            <a:endParaRPr kumimoji="1" lang="ja-JP" altLang="en-US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A445DCDA-4F2C-8B4B-BE84-38DFCF51AB92}"/>
              </a:ext>
            </a:extLst>
          </p:cNvPr>
          <p:cNvSpPr txBox="1"/>
          <p:nvPr/>
        </p:nvSpPr>
        <p:spPr>
          <a:xfrm>
            <a:off x="1096045" y="5167895"/>
            <a:ext cx="69519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525" indent="-9525"/>
            <a:r>
              <a:rPr lang="en-GB" altLang="ja-JP" sz="1400" dirty="0" err="1"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Tritonis</a:t>
            </a:r>
            <a:r>
              <a:rPr lang="en-GB" altLang="ja-JP" sz="1400" dirty="0"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(landing site of the MINERVA-II1 rovers), Alice‘s Wonderland (MASCOT landing site), </a:t>
            </a:r>
            <a:r>
              <a:rPr lang="en-GB" altLang="ja-JP" sz="1400" dirty="0" err="1"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Tamatebako</a:t>
            </a:r>
            <a:r>
              <a:rPr lang="en-GB" altLang="ja-JP" sz="1400" dirty="0"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(first touchdown site), </a:t>
            </a:r>
            <a:r>
              <a:rPr lang="en-GB" altLang="ja-JP" sz="1400" dirty="0" err="1"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Uchide</a:t>
            </a:r>
            <a:r>
              <a:rPr lang="en-GB" altLang="ja-JP" sz="1400" dirty="0"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no </a:t>
            </a:r>
            <a:r>
              <a:rPr lang="en-GB" altLang="ja-JP" sz="1400" dirty="0" err="1"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kozuchi</a:t>
            </a:r>
            <a:r>
              <a:rPr lang="en-GB" altLang="ja-JP" sz="1400" dirty="0"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(second touchdown site), and the names related to the artificial crater, are nicknames that are not recognised by the IAU (International Astronomical Union).</a:t>
            </a:r>
            <a:endParaRPr lang="ja-JP" altLang="en-US" sz="1400"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CCB1B60F-BBD4-F84F-9AB6-403BEE7CD964}"/>
              </a:ext>
            </a:extLst>
          </p:cNvPr>
          <p:cNvSpPr txBox="1"/>
          <p:nvPr/>
        </p:nvSpPr>
        <p:spPr>
          <a:xfrm>
            <a:off x="5570491" y="1255792"/>
            <a:ext cx="3147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Artificial crater related names</a:t>
            </a:r>
            <a:endParaRPr lang="ja-JP" altLang="en-US"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8A2C6FB-F02D-054F-B4BD-EFA5CE3802EA}"/>
              </a:ext>
            </a:extLst>
          </p:cNvPr>
          <p:cNvSpPr txBox="1"/>
          <p:nvPr/>
        </p:nvSpPr>
        <p:spPr>
          <a:xfrm>
            <a:off x="107575" y="6435356"/>
            <a:ext cx="13505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ja-JP" altLang="en-US">
                <a:latin typeface="MS PGothic" panose="020B0600070205080204" pitchFamily="34" charset="-128"/>
                <a:ea typeface="MS PGothic" panose="020B0600070205080204" pitchFamily="34" charset="-128"/>
              </a:rPr>
              <a:t>（</a:t>
            </a:r>
            <a:r>
              <a:rPr kumimoji="1" lang="en-US" altLang="ja-JP" dirty="0">
                <a:latin typeface="MS PGothic" panose="020B0600070205080204" pitchFamily="34" charset="-128"/>
                <a:ea typeface="MS PGothic" panose="020B0600070205080204" pitchFamily="34" charset="-128"/>
              </a:rPr>
              <a:t>©JAXA</a:t>
            </a:r>
            <a:r>
              <a:rPr kumimoji="1" lang="ja-JP" altLang="en-US">
                <a:latin typeface="MS PGothic" panose="020B0600070205080204" pitchFamily="34" charset="-128"/>
                <a:ea typeface="MS PGothic" panose="020B0600070205080204" pitchFamily="34" charset="-128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41084615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F6100C1-FB6F-B049-A400-35D14B8B6C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GB" altLang="ja-JP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Information about the Hayabusa2 Project</a:t>
            </a:r>
            <a:endParaRPr kumimoji="1" lang="ja-JP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3263E9A-B62D-3A48-9393-D8E3F52C7C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21" y="1358805"/>
            <a:ext cx="8955743" cy="4234127"/>
          </a:xfrm>
        </p:spPr>
        <p:txBody>
          <a:bodyPr/>
          <a:lstStyle/>
          <a:p>
            <a:pPr marL="0" indent="0">
              <a:buNone/>
            </a:pPr>
            <a:r>
              <a:rPr kumimoji="1" lang="ja-JP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■</a:t>
            </a:r>
            <a:r>
              <a:rPr kumimoji="1" lang="en-GB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Hayabusa2 Project poster</a:t>
            </a:r>
            <a:endParaRPr kumimoji="1" lang="en-US" altLang="ja-JP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https://www.hayabusa2.jaxa.jp/galleries/poster/</a:t>
            </a:r>
          </a:p>
          <a:p>
            <a:endParaRPr kumimoji="1" lang="en" altLang="ja-JP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ja-JP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■</a:t>
            </a:r>
            <a:r>
              <a:rPr kumimoji="1" lang="en-GB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Hayabusa2 Project websites</a:t>
            </a:r>
            <a:endParaRPr kumimoji="1" lang="en-US" altLang="ja-JP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Project </a:t>
            </a:r>
            <a:r>
              <a:rPr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Web</a:t>
            </a:r>
            <a:r>
              <a:rPr lang="ja-JP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https://www.hayabusa2.jaxa.jp/</a:t>
            </a:r>
            <a:endParaRPr lang="en-US" altLang="ja-JP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kumimoji="1" lang="en-GB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ISAS </a:t>
            </a:r>
            <a:r>
              <a:rPr kumimoji="1"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Web</a:t>
            </a:r>
            <a:r>
              <a:rPr kumimoji="1" lang="ja-JP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</a:t>
            </a:r>
            <a:r>
              <a:rPr lang="en" altLang="ja-JP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www.isas.jaxa.jp</a:t>
            </a:r>
            <a:r>
              <a:rPr lang="en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/missions/spacecraft/current/hayabusa2.html</a:t>
            </a:r>
            <a:endParaRPr kumimoji="1" lang="en-US" altLang="ja-JP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Fun! Fun! JAXA!</a:t>
            </a:r>
            <a:r>
              <a:rPr kumimoji="1" lang="ja-JP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kumimoji="1"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</a:t>
            </a:r>
            <a:r>
              <a:rPr lang="en" altLang="ja-JP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fanfun.jaxa.jp</a:t>
            </a:r>
            <a:r>
              <a:rPr lang="en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/countdown/hayabusa2/</a:t>
            </a:r>
            <a:r>
              <a:rPr lang="en" altLang="ja-JP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index.html</a:t>
            </a:r>
            <a:endParaRPr lang="en" altLang="ja-JP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kumimoji="1" lang="en-GB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JAXA Digital Archive</a:t>
            </a:r>
            <a:r>
              <a:rPr kumimoji="1" lang="ja-JP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</a:t>
            </a:r>
            <a:r>
              <a:rPr lang="en" altLang="ja-JP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jda.jaxa.jp</a:t>
            </a:r>
            <a:r>
              <a:rPr lang="en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" altLang="ja-JP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search.php?lang</a:t>
            </a:r>
            <a:r>
              <a:rPr lang="en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" altLang="ja-JP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j&amp;page</a:t>
            </a:r>
            <a:r>
              <a:rPr lang="en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=1&amp;keyword=&amp;library=0&amp;category1=256&amp;category2=306&amp;category3=313&amp;category4=&amp;</a:t>
            </a:r>
            <a:r>
              <a:rPr lang="en" altLang="ja-JP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page_pics</a:t>
            </a:r>
            <a:r>
              <a:rPr lang="en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=20</a:t>
            </a:r>
            <a:endParaRPr kumimoji="1" lang="en-US" altLang="ja-JP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ja-JP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kumimoji="1" lang="ja-JP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C003C1C-E1C4-764F-AC13-752DBF89F0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D6A8C-D702-7A43-9401-7D92519C8545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42809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1648</TotalTime>
  <Words>698</Words>
  <Application>Microsoft Office PowerPoint</Application>
  <PresentationFormat>画面に合わせる (4:3)</PresentationFormat>
  <Paragraphs>144</Paragraphs>
  <Slides>6</Slides>
  <Notes>4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4" baseType="lpstr">
      <vt:lpstr>AR P丸ゴシック体E</vt:lpstr>
      <vt:lpstr>MS PGothic</vt:lpstr>
      <vt:lpstr>Verdana Regular</vt:lpstr>
      <vt:lpstr>游ゴシック</vt:lpstr>
      <vt:lpstr>Arial</vt:lpstr>
      <vt:lpstr>Calibri</vt:lpstr>
      <vt:lpstr>Times New Roman</vt:lpstr>
      <vt:lpstr>Office テーマ</vt:lpstr>
      <vt:lpstr>Hayabusa2 Spacecraft</vt:lpstr>
      <vt:lpstr>PowerPoint プレゼンテーション</vt:lpstr>
      <vt:lpstr>Hayabusa2 : Mission scenario</vt:lpstr>
      <vt:lpstr>Asteroid Ryugu</vt:lpstr>
      <vt:lpstr>Place name on the surface of Ryugu</vt:lpstr>
      <vt:lpstr>Information about the Hayabusa2 Project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subject/>
  <dc:creator>Yoshikawa Makoto</dc:creator>
  <cp:keywords/>
  <dc:description/>
  <cp:lastModifiedBy>シティセールス 親善交流課</cp:lastModifiedBy>
  <cp:revision>47</cp:revision>
  <dcterms:created xsi:type="dcterms:W3CDTF">2020-05-13T13:27:16Z</dcterms:created>
  <dcterms:modified xsi:type="dcterms:W3CDTF">2022-06-06T00:36:20Z</dcterms:modified>
  <cp:category/>
</cp:coreProperties>
</file>